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Gotham" charset="1" panose="00000000000000000000"/>
      <p:regular r:id="rId21"/>
    </p:embeddedFont>
    <p:embeddedFont>
      <p:font typeface="Gotham Bold" charset="1" panose="00000000000000000000"/>
      <p:regular r:id="rId22"/>
    </p:embeddedFont>
    <p:embeddedFont>
      <p:font typeface="Poppins" charset="1" panose="00000500000000000000"/>
      <p:regular r:id="rId23"/>
    </p:embeddedFont>
    <p:embeddedFont>
      <p:font typeface="Gotham Light" charset="1" panose="00000000000000000000"/>
      <p:regular r:id="rId24"/>
    </p:embeddedFont>
    <p:embeddedFont>
      <p:font typeface="Gotham Light Italics" charset="1" panose="00000000000000000000"/>
      <p:regular r:id="rId25"/>
    </p:embeddedFont>
    <p:embeddedFont>
      <p:font typeface="Gotham Italics" charset="1" panose="00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https://shorturl.at/8JJoD" TargetMode="External" Type="http://schemas.openxmlformats.org/officeDocument/2006/relationships/hyperlink"/></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https://shorturl.at/hveAa" TargetMode="External" Type="http://schemas.openxmlformats.org/officeDocument/2006/relationships/hyperlink"/></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4468512" y="-353712"/>
            <a:ext cx="11283961" cy="10994424"/>
            <a:chOff x="0" y="0"/>
            <a:chExt cx="834205" cy="812800"/>
          </a:xfrm>
        </p:grpSpPr>
        <p:sp>
          <p:nvSpPr>
            <p:cNvPr name="Freeform 3" id="3"/>
            <p:cNvSpPr/>
            <p:nvPr/>
          </p:nvSpPr>
          <p:spPr>
            <a:xfrm flipH="false" flipV="false" rot="0">
              <a:off x="0" y="0"/>
              <a:ext cx="834205" cy="812800"/>
            </a:xfrm>
            <a:custGeom>
              <a:avLst/>
              <a:gdLst/>
              <a:ahLst/>
              <a:cxnLst/>
              <a:rect r="r" b="b" t="t" l="l"/>
              <a:pathLst>
                <a:path h="812800" w="834205">
                  <a:moveTo>
                    <a:pt x="417102" y="0"/>
                  </a:moveTo>
                  <a:cubicBezTo>
                    <a:pt x="186743" y="0"/>
                    <a:pt x="0" y="181951"/>
                    <a:pt x="0" y="406400"/>
                  </a:cubicBezTo>
                  <a:cubicBezTo>
                    <a:pt x="0" y="630849"/>
                    <a:pt x="186743" y="812800"/>
                    <a:pt x="417102" y="812800"/>
                  </a:cubicBezTo>
                  <a:cubicBezTo>
                    <a:pt x="647462" y="812800"/>
                    <a:pt x="834205" y="630849"/>
                    <a:pt x="834205" y="406400"/>
                  </a:cubicBezTo>
                  <a:cubicBezTo>
                    <a:pt x="834205" y="181951"/>
                    <a:pt x="647462" y="0"/>
                    <a:pt x="417102" y="0"/>
                  </a:cubicBezTo>
                  <a:close/>
                </a:path>
              </a:pathLst>
            </a:custGeom>
            <a:solidFill>
              <a:srgbClr val="000000">
                <a:alpha val="0"/>
              </a:srgbClr>
            </a:solidFill>
            <a:ln w="85725" cap="sq">
              <a:solidFill>
                <a:srgbClr val="FD6220"/>
              </a:solidFill>
              <a:prstDash val="solid"/>
              <a:miter/>
            </a:ln>
          </p:spPr>
        </p:sp>
        <p:sp>
          <p:nvSpPr>
            <p:cNvPr name="TextBox 4" id="4"/>
            <p:cNvSpPr txBox="true"/>
            <p:nvPr/>
          </p:nvSpPr>
          <p:spPr>
            <a:xfrm>
              <a:off x="78207" y="47625"/>
              <a:ext cx="677792" cy="68897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9140065"/>
            <a:ext cx="945880" cy="236470"/>
          </a:xfrm>
          <a:custGeom>
            <a:avLst/>
            <a:gdLst/>
            <a:ahLst/>
            <a:cxnLst/>
            <a:rect r="r" b="b" t="t" l="l"/>
            <a:pathLst>
              <a:path h="236470" w="94588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384897" y="5379918"/>
            <a:ext cx="6059445" cy="605944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5720762" y="6964430"/>
            <a:ext cx="2000810" cy="4114800"/>
          </a:xfrm>
          <a:custGeom>
            <a:avLst/>
            <a:gdLst/>
            <a:ahLst/>
            <a:cxnLst/>
            <a:rect r="r" b="b" t="t" l="l"/>
            <a:pathLst>
              <a:path h="4114800" w="200081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204881" b="0"/>
            </a:stretch>
          </a:blipFill>
        </p:spPr>
      </p:sp>
      <p:grpSp>
        <p:nvGrpSpPr>
          <p:cNvPr name="Group 10" id="10"/>
          <p:cNvGrpSpPr/>
          <p:nvPr/>
        </p:nvGrpSpPr>
        <p:grpSpPr>
          <a:xfrm rot="0">
            <a:off x="11762088" y="-9632634"/>
            <a:ext cx="10994424" cy="109944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3373132" y="4114076"/>
            <a:ext cx="12198237" cy="2291464"/>
            <a:chOff x="0" y="0"/>
            <a:chExt cx="3212705" cy="603513"/>
          </a:xfrm>
        </p:grpSpPr>
        <p:sp>
          <p:nvSpPr>
            <p:cNvPr name="Freeform 14" id="14"/>
            <p:cNvSpPr/>
            <p:nvPr/>
          </p:nvSpPr>
          <p:spPr>
            <a:xfrm flipH="false" flipV="false" rot="0">
              <a:off x="0" y="0"/>
              <a:ext cx="3212704" cy="603513"/>
            </a:xfrm>
            <a:custGeom>
              <a:avLst/>
              <a:gdLst/>
              <a:ahLst/>
              <a:cxnLst/>
              <a:rect r="r" b="b" t="t" l="l"/>
              <a:pathLst>
                <a:path h="603513" w="3212704">
                  <a:moveTo>
                    <a:pt x="0" y="0"/>
                  </a:moveTo>
                  <a:lnTo>
                    <a:pt x="3212704" y="0"/>
                  </a:lnTo>
                  <a:lnTo>
                    <a:pt x="3212704" y="603513"/>
                  </a:lnTo>
                  <a:lnTo>
                    <a:pt x="0" y="603513"/>
                  </a:lnTo>
                  <a:close/>
                </a:path>
              </a:pathLst>
            </a:custGeom>
            <a:solidFill>
              <a:srgbClr val="FFFEFE"/>
            </a:solidFill>
          </p:spPr>
        </p:sp>
        <p:sp>
          <p:nvSpPr>
            <p:cNvPr name="TextBox 15" id="15"/>
            <p:cNvSpPr txBox="true"/>
            <p:nvPr/>
          </p:nvSpPr>
          <p:spPr>
            <a:xfrm>
              <a:off x="0" y="-28575"/>
              <a:ext cx="3212705" cy="632088"/>
            </a:xfrm>
            <a:prstGeom prst="rect">
              <a:avLst/>
            </a:prstGeom>
          </p:spPr>
          <p:txBody>
            <a:bodyPr anchor="ctr" rtlCol="false" tIns="50800" lIns="50800" bIns="50800" rIns="50800"/>
            <a:lstStyle/>
            <a:p>
              <a:pPr algn="ctr">
                <a:lnSpc>
                  <a:spcPts val="2380"/>
                </a:lnSpc>
              </a:pPr>
            </a:p>
          </p:txBody>
        </p:sp>
      </p:grpSp>
      <p:sp>
        <p:nvSpPr>
          <p:cNvPr name="TextBox 16" id="16"/>
          <p:cNvSpPr txBox="true"/>
          <p:nvPr/>
        </p:nvSpPr>
        <p:spPr>
          <a:xfrm rot="0">
            <a:off x="6068500" y="5586594"/>
            <a:ext cx="6131182" cy="712470"/>
          </a:xfrm>
          <a:prstGeom prst="rect">
            <a:avLst/>
          </a:prstGeom>
        </p:spPr>
        <p:txBody>
          <a:bodyPr anchor="t" rtlCol="false" tIns="0" lIns="0" bIns="0" rIns="0">
            <a:spAutoFit/>
          </a:bodyPr>
          <a:lstStyle/>
          <a:p>
            <a:pPr algn="ctr">
              <a:lnSpc>
                <a:spcPts val="5880"/>
              </a:lnSpc>
              <a:spcBef>
                <a:spcPct val="0"/>
              </a:spcBef>
            </a:pPr>
            <a:r>
              <a:rPr lang="en-US" sz="4200" spc="235">
                <a:solidFill>
                  <a:srgbClr val="191919"/>
                </a:solidFill>
                <a:latin typeface="Gotham"/>
              </a:rPr>
              <a:t>Andrei Luchici</a:t>
            </a:r>
          </a:p>
        </p:txBody>
      </p:sp>
      <p:sp>
        <p:nvSpPr>
          <p:cNvPr name="TextBox 17" id="17"/>
          <p:cNvSpPr txBox="true"/>
          <p:nvPr/>
        </p:nvSpPr>
        <p:spPr>
          <a:xfrm rot="0">
            <a:off x="2176169" y="4207374"/>
            <a:ext cx="13935663" cy="1455420"/>
          </a:xfrm>
          <a:prstGeom prst="rect">
            <a:avLst/>
          </a:prstGeom>
        </p:spPr>
        <p:txBody>
          <a:bodyPr anchor="t" rtlCol="false" tIns="0" lIns="0" bIns="0" rIns="0">
            <a:spAutoFit/>
          </a:bodyPr>
          <a:lstStyle/>
          <a:p>
            <a:pPr algn="ctr">
              <a:lnSpc>
                <a:spcPts val="5880"/>
              </a:lnSpc>
            </a:pPr>
            <a:r>
              <a:rPr lang="en-US" sz="4200" spc="588">
                <a:solidFill>
                  <a:srgbClr val="191919"/>
                </a:solidFill>
                <a:latin typeface="Gotham Bold"/>
              </a:rPr>
              <a:t>AUTOMATED FINANCE: THE RISE OF </a:t>
            </a:r>
          </a:p>
          <a:p>
            <a:pPr algn="ctr">
              <a:lnSpc>
                <a:spcPts val="5880"/>
              </a:lnSpc>
              <a:spcBef>
                <a:spcPct val="0"/>
              </a:spcBef>
            </a:pPr>
            <a:r>
              <a:rPr lang="en-US" sz="4200" spc="588">
                <a:solidFill>
                  <a:srgbClr val="191919"/>
                </a:solidFill>
                <a:latin typeface="Gotham Bold"/>
              </a:rPr>
              <a:t>ROBO-ADVISORS</a:t>
            </a:r>
          </a:p>
        </p:txBody>
      </p:sp>
      <p:sp>
        <p:nvSpPr>
          <p:cNvPr name="TextBox 18" id="18"/>
          <p:cNvSpPr txBox="true"/>
          <p:nvPr/>
        </p:nvSpPr>
        <p:spPr>
          <a:xfrm rot="0">
            <a:off x="5655878" y="8512175"/>
            <a:ext cx="7632746" cy="1425575"/>
          </a:xfrm>
          <a:prstGeom prst="rect">
            <a:avLst/>
          </a:prstGeom>
        </p:spPr>
        <p:txBody>
          <a:bodyPr anchor="t" rtlCol="false" tIns="0" lIns="0" bIns="0" rIns="0">
            <a:spAutoFit/>
          </a:bodyPr>
          <a:lstStyle/>
          <a:p>
            <a:pPr algn="ctr">
              <a:lnSpc>
                <a:spcPts val="2800"/>
              </a:lnSpc>
            </a:pPr>
            <a:r>
              <a:rPr lang="en-US" sz="2000" spc="1224">
                <a:solidFill>
                  <a:srgbClr val="191919"/>
                </a:solidFill>
                <a:latin typeface="Poppins"/>
              </a:rPr>
              <a:t>INTERNATIONAL INFORMATICS HIGH SCHOOL</a:t>
            </a:r>
          </a:p>
          <a:p>
            <a:pPr algn="ctr">
              <a:lnSpc>
                <a:spcPts val="2800"/>
              </a:lnSpc>
            </a:pPr>
            <a:r>
              <a:rPr lang="en-US" sz="2000" spc="1224">
                <a:solidFill>
                  <a:srgbClr val="191919"/>
                </a:solidFill>
                <a:latin typeface="Poppins"/>
              </a:rPr>
              <a:t>BUCHAREST</a:t>
            </a:r>
          </a:p>
          <a:p>
            <a:pPr algn="ctr">
              <a:lnSpc>
                <a:spcPts val="2800"/>
              </a:lnSpc>
              <a:spcBef>
                <a:spcPct val="0"/>
              </a:spcBef>
            </a:pPr>
            <a:r>
              <a:rPr lang="en-US" sz="2000" spc="1224">
                <a:solidFill>
                  <a:srgbClr val="191919"/>
                </a:solidFill>
                <a:latin typeface="Poppins"/>
              </a:rPr>
              <a:t>17.05.2024</a:t>
            </a:r>
          </a:p>
        </p:txBody>
      </p:sp>
      <p:grpSp>
        <p:nvGrpSpPr>
          <p:cNvPr name="Group 19" id="19"/>
          <p:cNvGrpSpPr/>
          <p:nvPr/>
        </p:nvGrpSpPr>
        <p:grpSpPr>
          <a:xfrm rot="0">
            <a:off x="-9965724" y="-1383136"/>
            <a:ext cx="10994424" cy="1099442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TextBox 2" id="2"/>
          <p:cNvSpPr txBox="true"/>
          <p:nvPr/>
        </p:nvSpPr>
        <p:spPr>
          <a:xfrm rot="0">
            <a:off x="2859440" y="973737"/>
            <a:ext cx="13846426" cy="1409870"/>
          </a:xfrm>
          <a:prstGeom prst="rect">
            <a:avLst/>
          </a:prstGeom>
        </p:spPr>
        <p:txBody>
          <a:bodyPr anchor="t" rtlCol="false" tIns="0" lIns="0" bIns="0" rIns="0">
            <a:spAutoFit/>
          </a:bodyPr>
          <a:lstStyle/>
          <a:p>
            <a:pPr algn="l">
              <a:lnSpc>
                <a:spcPts val="11540"/>
              </a:lnSpc>
              <a:spcBef>
                <a:spcPct val="0"/>
              </a:spcBef>
            </a:pPr>
            <a:r>
              <a:rPr lang="en-US" sz="8243">
                <a:solidFill>
                  <a:srgbClr val="191919"/>
                </a:solidFill>
                <a:latin typeface="Gotham Bold"/>
              </a:rPr>
              <a:t>Deep Neural Networks</a:t>
            </a:r>
          </a:p>
        </p:txBody>
      </p:sp>
      <p:grpSp>
        <p:nvGrpSpPr>
          <p:cNvPr name="Group 3" id="3"/>
          <p:cNvGrpSpPr/>
          <p:nvPr/>
        </p:nvGrpSpPr>
        <p:grpSpPr>
          <a:xfrm rot="0">
            <a:off x="11762088" y="-9632634"/>
            <a:ext cx="10994424" cy="1099442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9533251" y="4215315"/>
            <a:ext cx="8222164" cy="3199100"/>
          </a:xfrm>
          <a:custGeom>
            <a:avLst/>
            <a:gdLst/>
            <a:ahLst/>
            <a:cxnLst/>
            <a:rect r="r" b="b" t="t" l="l"/>
            <a:pathLst>
              <a:path h="3199100" w="8222164">
                <a:moveTo>
                  <a:pt x="0" y="0"/>
                </a:moveTo>
                <a:lnTo>
                  <a:pt x="8222164" y="0"/>
                </a:lnTo>
                <a:lnTo>
                  <a:pt x="8222164" y="3199100"/>
                </a:lnTo>
                <a:lnTo>
                  <a:pt x="0" y="3199100"/>
                </a:lnTo>
                <a:lnTo>
                  <a:pt x="0" y="0"/>
                </a:lnTo>
                <a:close/>
              </a:path>
            </a:pathLst>
          </a:custGeom>
          <a:blipFill>
            <a:blip r:embed="rId2"/>
            <a:stretch>
              <a:fillRect l="0" t="0" r="0" b="0"/>
            </a:stretch>
          </a:blipFill>
        </p:spPr>
      </p:sp>
      <p:sp>
        <p:nvSpPr>
          <p:cNvPr name="Freeform 7" id="7"/>
          <p:cNvSpPr/>
          <p:nvPr/>
        </p:nvSpPr>
        <p:spPr>
          <a:xfrm flipH="false" flipV="false" rot="0">
            <a:off x="2859440" y="2526154"/>
            <a:ext cx="6829702" cy="7366986"/>
          </a:xfrm>
          <a:custGeom>
            <a:avLst/>
            <a:gdLst/>
            <a:ahLst/>
            <a:cxnLst/>
            <a:rect r="r" b="b" t="t" l="l"/>
            <a:pathLst>
              <a:path h="7366986" w="6829702">
                <a:moveTo>
                  <a:pt x="0" y="0"/>
                </a:moveTo>
                <a:lnTo>
                  <a:pt x="6829702" y="0"/>
                </a:lnTo>
                <a:lnTo>
                  <a:pt x="6829702" y="7366986"/>
                </a:lnTo>
                <a:lnTo>
                  <a:pt x="0" y="7366986"/>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4468512" y="-353712"/>
            <a:ext cx="10994424" cy="10994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D6220"/>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9140065"/>
            <a:ext cx="945880" cy="236470"/>
          </a:xfrm>
          <a:custGeom>
            <a:avLst/>
            <a:gdLst/>
            <a:ahLst/>
            <a:cxnLst/>
            <a:rect r="r" b="b" t="t" l="l"/>
            <a:pathLst>
              <a:path h="236470" w="94588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384897" y="5379918"/>
            <a:ext cx="6059445" cy="605944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5720762" y="6964430"/>
            <a:ext cx="2000810" cy="4114800"/>
          </a:xfrm>
          <a:custGeom>
            <a:avLst/>
            <a:gdLst/>
            <a:ahLst/>
            <a:cxnLst/>
            <a:rect r="r" b="b" t="t" l="l"/>
            <a:pathLst>
              <a:path h="4114800" w="200081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204881" b="0"/>
            </a:stretch>
          </a:blipFill>
        </p:spPr>
      </p:sp>
      <p:grpSp>
        <p:nvGrpSpPr>
          <p:cNvPr name="Group 10" id="10"/>
          <p:cNvGrpSpPr/>
          <p:nvPr/>
        </p:nvGrpSpPr>
        <p:grpSpPr>
          <a:xfrm rot="0">
            <a:off x="11762088" y="-9632634"/>
            <a:ext cx="10994424" cy="109944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3373132" y="4114076"/>
            <a:ext cx="12198237" cy="2291464"/>
            <a:chOff x="0" y="0"/>
            <a:chExt cx="3212705" cy="603513"/>
          </a:xfrm>
        </p:grpSpPr>
        <p:sp>
          <p:nvSpPr>
            <p:cNvPr name="Freeform 14" id="14"/>
            <p:cNvSpPr/>
            <p:nvPr/>
          </p:nvSpPr>
          <p:spPr>
            <a:xfrm flipH="false" flipV="false" rot="0">
              <a:off x="0" y="0"/>
              <a:ext cx="3212704" cy="603513"/>
            </a:xfrm>
            <a:custGeom>
              <a:avLst/>
              <a:gdLst/>
              <a:ahLst/>
              <a:cxnLst/>
              <a:rect r="r" b="b" t="t" l="l"/>
              <a:pathLst>
                <a:path h="603513" w="3212704">
                  <a:moveTo>
                    <a:pt x="0" y="0"/>
                  </a:moveTo>
                  <a:lnTo>
                    <a:pt x="3212704" y="0"/>
                  </a:lnTo>
                  <a:lnTo>
                    <a:pt x="3212704" y="603513"/>
                  </a:lnTo>
                  <a:lnTo>
                    <a:pt x="0" y="603513"/>
                  </a:lnTo>
                  <a:close/>
                </a:path>
              </a:pathLst>
            </a:custGeom>
            <a:solidFill>
              <a:srgbClr val="FFFEFE"/>
            </a:solidFill>
          </p:spPr>
        </p:sp>
        <p:sp>
          <p:nvSpPr>
            <p:cNvPr name="TextBox 15" id="15"/>
            <p:cNvSpPr txBox="true"/>
            <p:nvPr/>
          </p:nvSpPr>
          <p:spPr>
            <a:xfrm>
              <a:off x="0" y="-28575"/>
              <a:ext cx="3212705" cy="632088"/>
            </a:xfrm>
            <a:prstGeom prst="rect">
              <a:avLst/>
            </a:prstGeom>
          </p:spPr>
          <p:txBody>
            <a:bodyPr anchor="ctr" rtlCol="false" tIns="50800" lIns="50800" bIns="50800" rIns="50800"/>
            <a:lstStyle/>
            <a:p>
              <a:pPr algn="ctr">
                <a:lnSpc>
                  <a:spcPts val="2380"/>
                </a:lnSpc>
              </a:pPr>
            </a:p>
          </p:txBody>
        </p:sp>
      </p:grpSp>
      <p:sp>
        <p:nvSpPr>
          <p:cNvPr name="TextBox 16" id="16"/>
          <p:cNvSpPr txBox="true"/>
          <p:nvPr/>
        </p:nvSpPr>
        <p:spPr>
          <a:xfrm rot="0">
            <a:off x="1028700" y="5459428"/>
            <a:ext cx="16230600" cy="946111"/>
          </a:xfrm>
          <a:prstGeom prst="rect">
            <a:avLst/>
          </a:prstGeom>
        </p:spPr>
        <p:txBody>
          <a:bodyPr anchor="t" rtlCol="false" tIns="0" lIns="0" bIns="0" rIns="0">
            <a:spAutoFit/>
          </a:bodyPr>
          <a:lstStyle/>
          <a:p>
            <a:pPr algn="ctr">
              <a:lnSpc>
                <a:spcPts val="7702"/>
              </a:lnSpc>
              <a:spcBef>
                <a:spcPct val="0"/>
              </a:spcBef>
            </a:pPr>
            <a:r>
              <a:rPr lang="en-US" sz="5501" spc="308">
                <a:solidFill>
                  <a:srgbClr val="191919"/>
                </a:solidFill>
                <a:latin typeface="Gotham"/>
              </a:rPr>
              <a:t>What are people feeling?</a:t>
            </a:r>
          </a:p>
        </p:txBody>
      </p:sp>
      <p:sp>
        <p:nvSpPr>
          <p:cNvPr name="TextBox 17" id="17"/>
          <p:cNvSpPr txBox="true"/>
          <p:nvPr/>
        </p:nvSpPr>
        <p:spPr>
          <a:xfrm rot="0">
            <a:off x="3564241" y="3904526"/>
            <a:ext cx="11159517" cy="1866079"/>
          </a:xfrm>
          <a:prstGeom prst="rect">
            <a:avLst/>
          </a:prstGeom>
        </p:spPr>
        <p:txBody>
          <a:bodyPr anchor="t" rtlCol="false" tIns="0" lIns="0" bIns="0" rIns="0">
            <a:spAutoFit/>
          </a:bodyPr>
          <a:lstStyle/>
          <a:p>
            <a:pPr algn="ctr">
              <a:lnSpc>
                <a:spcPts val="15270"/>
              </a:lnSpc>
              <a:spcBef>
                <a:spcPct val="0"/>
              </a:spcBef>
            </a:pPr>
            <a:r>
              <a:rPr lang="en-US" sz="10907" spc="1527">
                <a:solidFill>
                  <a:srgbClr val="191919"/>
                </a:solidFill>
                <a:latin typeface="Gotham Bold"/>
              </a:rPr>
              <a:t>PART 2</a:t>
            </a:r>
          </a:p>
        </p:txBody>
      </p:sp>
      <p:grpSp>
        <p:nvGrpSpPr>
          <p:cNvPr name="Group 18" id="18"/>
          <p:cNvGrpSpPr/>
          <p:nvPr/>
        </p:nvGrpSpPr>
        <p:grpSpPr>
          <a:xfrm rot="0">
            <a:off x="-9965724" y="-1383136"/>
            <a:ext cx="10994424" cy="1099442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655878" y="9073390"/>
            <a:ext cx="7632746" cy="368300"/>
          </a:xfrm>
          <a:prstGeom prst="rect">
            <a:avLst/>
          </a:prstGeom>
        </p:spPr>
        <p:txBody>
          <a:bodyPr anchor="t" rtlCol="false" tIns="0" lIns="0" bIns="0" rIns="0">
            <a:spAutoFit/>
          </a:bodyPr>
          <a:lstStyle/>
          <a:p>
            <a:pPr algn="ctr">
              <a:lnSpc>
                <a:spcPts val="2800"/>
              </a:lnSpc>
              <a:spcBef>
                <a:spcPct val="0"/>
              </a:spcBef>
            </a:pPr>
            <a:r>
              <a:rPr lang="en-US" sz="2000" spc="1224">
                <a:solidFill>
                  <a:srgbClr val="191919"/>
                </a:solidFill>
                <a:latin typeface="Poppins"/>
              </a:rPr>
              <a:t>LIVE DEMO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4468512" y="-353712"/>
            <a:ext cx="10994424" cy="10994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D6220"/>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9140065"/>
            <a:ext cx="945880" cy="236470"/>
          </a:xfrm>
          <a:custGeom>
            <a:avLst/>
            <a:gdLst/>
            <a:ahLst/>
            <a:cxnLst/>
            <a:rect r="r" b="b" t="t" l="l"/>
            <a:pathLst>
              <a:path h="236470" w="94588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384897" y="5379918"/>
            <a:ext cx="6059445" cy="605944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5720762" y="6964430"/>
            <a:ext cx="2000810" cy="4114800"/>
          </a:xfrm>
          <a:custGeom>
            <a:avLst/>
            <a:gdLst/>
            <a:ahLst/>
            <a:cxnLst/>
            <a:rect r="r" b="b" t="t" l="l"/>
            <a:pathLst>
              <a:path h="4114800" w="200081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204881" b="0"/>
            </a:stretch>
          </a:blipFill>
        </p:spPr>
      </p:sp>
      <p:grpSp>
        <p:nvGrpSpPr>
          <p:cNvPr name="Group 10" id="10"/>
          <p:cNvGrpSpPr/>
          <p:nvPr/>
        </p:nvGrpSpPr>
        <p:grpSpPr>
          <a:xfrm rot="0">
            <a:off x="11762088" y="-9632634"/>
            <a:ext cx="10994424" cy="109944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3373132" y="4114076"/>
            <a:ext cx="12198237" cy="2291464"/>
            <a:chOff x="0" y="0"/>
            <a:chExt cx="3212705" cy="603513"/>
          </a:xfrm>
        </p:grpSpPr>
        <p:sp>
          <p:nvSpPr>
            <p:cNvPr name="Freeform 14" id="14"/>
            <p:cNvSpPr/>
            <p:nvPr/>
          </p:nvSpPr>
          <p:spPr>
            <a:xfrm flipH="false" flipV="false" rot="0">
              <a:off x="0" y="0"/>
              <a:ext cx="3212704" cy="603513"/>
            </a:xfrm>
            <a:custGeom>
              <a:avLst/>
              <a:gdLst/>
              <a:ahLst/>
              <a:cxnLst/>
              <a:rect r="r" b="b" t="t" l="l"/>
              <a:pathLst>
                <a:path h="603513" w="3212704">
                  <a:moveTo>
                    <a:pt x="0" y="0"/>
                  </a:moveTo>
                  <a:lnTo>
                    <a:pt x="3212704" y="0"/>
                  </a:lnTo>
                  <a:lnTo>
                    <a:pt x="3212704" y="603513"/>
                  </a:lnTo>
                  <a:lnTo>
                    <a:pt x="0" y="603513"/>
                  </a:lnTo>
                  <a:close/>
                </a:path>
              </a:pathLst>
            </a:custGeom>
            <a:solidFill>
              <a:srgbClr val="FFFEFE"/>
            </a:solidFill>
          </p:spPr>
        </p:sp>
        <p:sp>
          <p:nvSpPr>
            <p:cNvPr name="TextBox 15" id="15"/>
            <p:cNvSpPr txBox="true"/>
            <p:nvPr/>
          </p:nvSpPr>
          <p:spPr>
            <a:xfrm>
              <a:off x="0" y="-28575"/>
              <a:ext cx="3212705" cy="632088"/>
            </a:xfrm>
            <a:prstGeom prst="rect">
              <a:avLst/>
            </a:prstGeom>
          </p:spPr>
          <p:txBody>
            <a:bodyPr anchor="ctr" rtlCol="false" tIns="50800" lIns="50800" bIns="50800" rIns="50800"/>
            <a:lstStyle/>
            <a:p>
              <a:pPr algn="ctr">
                <a:lnSpc>
                  <a:spcPts val="2380"/>
                </a:lnSpc>
              </a:pPr>
            </a:p>
          </p:txBody>
        </p:sp>
      </p:grpSp>
      <p:sp>
        <p:nvSpPr>
          <p:cNvPr name="TextBox 16" id="16"/>
          <p:cNvSpPr txBox="true"/>
          <p:nvPr/>
        </p:nvSpPr>
        <p:spPr>
          <a:xfrm rot="0">
            <a:off x="1028700" y="5459428"/>
            <a:ext cx="16230600" cy="946111"/>
          </a:xfrm>
          <a:prstGeom prst="rect">
            <a:avLst/>
          </a:prstGeom>
        </p:spPr>
        <p:txBody>
          <a:bodyPr anchor="t" rtlCol="false" tIns="0" lIns="0" bIns="0" rIns="0">
            <a:spAutoFit/>
          </a:bodyPr>
          <a:lstStyle/>
          <a:p>
            <a:pPr algn="ctr">
              <a:lnSpc>
                <a:spcPts val="7702"/>
              </a:lnSpc>
              <a:spcBef>
                <a:spcPct val="0"/>
              </a:spcBef>
            </a:pPr>
            <a:r>
              <a:rPr lang="en-US" sz="5501" spc="308" u="sng">
                <a:solidFill>
                  <a:srgbClr val="191919"/>
                </a:solidFill>
                <a:latin typeface="Gotham"/>
                <a:hlinkClick r:id="rId6" tooltip="https://shorturl.at/8JJoD"/>
              </a:rPr>
              <a:t>https://shorturl.at/8JJoD</a:t>
            </a:r>
          </a:p>
        </p:txBody>
      </p:sp>
      <p:sp>
        <p:nvSpPr>
          <p:cNvPr name="TextBox 17" id="17"/>
          <p:cNvSpPr txBox="true"/>
          <p:nvPr/>
        </p:nvSpPr>
        <p:spPr>
          <a:xfrm rot="0">
            <a:off x="3564241" y="3904526"/>
            <a:ext cx="11159517" cy="1866079"/>
          </a:xfrm>
          <a:prstGeom prst="rect">
            <a:avLst/>
          </a:prstGeom>
        </p:spPr>
        <p:txBody>
          <a:bodyPr anchor="t" rtlCol="false" tIns="0" lIns="0" bIns="0" rIns="0">
            <a:spAutoFit/>
          </a:bodyPr>
          <a:lstStyle/>
          <a:p>
            <a:pPr algn="ctr">
              <a:lnSpc>
                <a:spcPts val="15270"/>
              </a:lnSpc>
              <a:spcBef>
                <a:spcPct val="0"/>
              </a:spcBef>
            </a:pPr>
            <a:r>
              <a:rPr lang="en-US" sz="10907" spc="1527">
                <a:solidFill>
                  <a:srgbClr val="191919"/>
                </a:solidFill>
                <a:latin typeface="Gotham Bold"/>
              </a:rPr>
              <a:t>COLAB LINK</a:t>
            </a:r>
          </a:p>
        </p:txBody>
      </p:sp>
      <p:grpSp>
        <p:nvGrpSpPr>
          <p:cNvPr name="Group 18" id="18"/>
          <p:cNvGrpSpPr/>
          <p:nvPr/>
        </p:nvGrpSpPr>
        <p:grpSpPr>
          <a:xfrm rot="0">
            <a:off x="-9965724" y="-1383136"/>
            <a:ext cx="10994424" cy="1099442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655878" y="9073390"/>
            <a:ext cx="7632746" cy="368300"/>
          </a:xfrm>
          <a:prstGeom prst="rect">
            <a:avLst/>
          </a:prstGeom>
        </p:spPr>
        <p:txBody>
          <a:bodyPr anchor="t" rtlCol="false" tIns="0" lIns="0" bIns="0" rIns="0">
            <a:spAutoFit/>
          </a:bodyPr>
          <a:lstStyle/>
          <a:p>
            <a:pPr algn="ctr">
              <a:lnSpc>
                <a:spcPts val="2800"/>
              </a:lnSpc>
              <a:spcBef>
                <a:spcPct val="0"/>
              </a:spcBef>
            </a:pPr>
            <a:r>
              <a:rPr lang="en-US" sz="2000" spc="1224">
                <a:solidFill>
                  <a:srgbClr val="191919"/>
                </a:solidFill>
                <a:latin typeface="Poppins"/>
              </a:rPr>
              <a:t>LIVE DEMO</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4468512" y="-353712"/>
            <a:ext cx="10994424" cy="10994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D6220"/>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9140065"/>
            <a:ext cx="945880" cy="236470"/>
          </a:xfrm>
          <a:custGeom>
            <a:avLst/>
            <a:gdLst/>
            <a:ahLst/>
            <a:cxnLst/>
            <a:rect r="r" b="b" t="t" l="l"/>
            <a:pathLst>
              <a:path h="236470" w="94588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384897" y="5379918"/>
            <a:ext cx="6059445" cy="605944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5720762" y="6964430"/>
            <a:ext cx="2000810" cy="4114800"/>
          </a:xfrm>
          <a:custGeom>
            <a:avLst/>
            <a:gdLst/>
            <a:ahLst/>
            <a:cxnLst/>
            <a:rect r="r" b="b" t="t" l="l"/>
            <a:pathLst>
              <a:path h="4114800" w="200081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204881" b="0"/>
            </a:stretch>
          </a:blipFill>
        </p:spPr>
      </p:sp>
      <p:grpSp>
        <p:nvGrpSpPr>
          <p:cNvPr name="Group 10" id="10"/>
          <p:cNvGrpSpPr/>
          <p:nvPr/>
        </p:nvGrpSpPr>
        <p:grpSpPr>
          <a:xfrm rot="0">
            <a:off x="11762088" y="-9632634"/>
            <a:ext cx="10994424" cy="109944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3373132" y="4114076"/>
            <a:ext cx="12198237" cy="2291464"/>
            <a:chOff x="0" y="0"/>
            <a:chExt cx="3212705" cy="603513"/>
          </a:xfrm>
        </p:grpSpPr>
        <p:sp>
          <p:nvSpPr>
            <p:cNvPr name="Freeform 14" id="14"/>
            <p:cNvSpPr/>
            <p:nvPr/>
          </p:nvSpPr>
          <p:spPr>
            <a:xfrm flipH="false" flipV="false" rot="0">
              <a:off x="0" y="0"/>
              <a:ext cx="3212704" cy="603513"/>
            </a:xfrm>
            <a:custGeom>
              <a:avLst/>
              <a:gdLst/>
              <a:ahLst/>
              <a:cxnLst/>
              <a:rect r="r" b="b" t="t" l="l"/>
              <a:pathLst>
                <a:path h="603513" w="3212704">
                  <a:moveTo>
                    <a:pt x="0" y="0"/>
                  </a:moveTo>
                  <a:lnTo>
                    <a:pt x="3212704" y="0"/>
                  </a:lnTo>
                  <a:lnTo>
                    <a:pt x="3212704" y="603513"/>
                  </a:lnTo>
                  <a:lnTo>
                    <a:pt x="0" y="603513"/>
                  </a:lnTo>
                  <a:close/>
                </a:path>
              </a:pathLst>
            </a:custGeom>
            <a:solidFill>
              <a:srgbClr val="FFFEFE"/>
            </a:solidFill>
          </p:spPr>
        </p:sp>
        <p:sp>
          <p:nvSpPr>
            <p:cNvPr name="TextBox 15" id="15"/>
            <p:cNvSpPr txBox="true"/>
            <p:nvPr/>
          </p:nvSpPr>
          <p:spPr>
            <a:xfrm>
              <a:off x="0" y="-28575"/>
              <a:ext cx="3212705" cy="632088"/>
            </a:xfrm>
            <a:prstGeom prst="rect">
              <a:avLst/>
            </a:prstGeom>
          </p:spPr>
          <p:txBody>
            <a:bodyPr anchor="ctr" rtlCol="false" tIns="50800" lIns="50800" bIns="50800" rIns="50800"/>
            <a:lstStyle/>
            <a:p>
              <a:pPr algn="ctr">
                <a:lnSpc>
                  <a:spcPts val="2380"/>
                </a:lnSpc>
              </a:pPr>
            </a:p>
          </p:txBody>
        </p:sp>
      </p:grpSp>
      <p:sp>
        <p:nvSpPr>
          <p:cNvPr name="TextBox 16" id="16"/>
          <p:cNvSpPr txBox="true"/>
          <p:nvPr/>
        </p:nvSpPr>
        <p:spPr>
          <a:xfrm rot="0">
            <a:off x="1028700" y="5459428"/>
            <a:ext cx="16230600" cy="946111"/>
          </a:xfrm>
          <a:prstGeom prst="rect">
            <a:avLst/>
          </a:prstGeom>
        </p:spPr>
        <p:txBody>
          <a:bodyPr anchor="t" rtlCol="false" tIns="0" lIns="0" bIns="0" rIns="0">
            <a:spAutoFit/>
          </a:bodyPr>
          <a:lstStyle/>
          <a:p>
            <a:pPr algn="ctr">
              <a:lnSpc>
                <a:spcPts val="7702"/>
              </a:lnSpc>
              <a:spcBef>
                <a:spcPct val="0"/>
              </a:spcBef>
            </a:pPr>
            <a:r>
              <a:rPr lang="en-US" sz="5501" spc="308">
                <a:solidFill>
                  <a:srgbClr val="191919"/>
                </a:solidFill>
                <a:latin typeface="Gotham"/>
              </a:rPr>
              <a:t>Looking into the future</a:t>
            </a:r>
          </a:p>
        </p:txBody>
      </p:sp>
      <p:sp>
        <p:nvSpPr>
          <p:cNvPr name="TextBox 17" id="17"/>
          <p:cNvSpPr txBox="true"/>
          <p:nvPr/>
        </p:nvSpPr>
        <p:spPr>
          <a:xfrm rot="0">
            <a:off x="3564241" y="3904526"/>
            <a:ext cx="11159517" cy="1866079"/>
          </a:xfrm>
          <a:prstGeom prst="rect">
            <a:avLst/>
          </a:prstGeom>
        </p:spPr>
        <p:txBody>
          <a:bodyPr anchor="t" rtlCol="false" tIns="0" lIns="0" bIns="0" rIns="0">
            <a:spAutoFit/>
          </a:bodyPr>
          <a:lstStyle/>
          <a:p>
            <a:pPr algn="ctr">
              <a:lnSpc>
                <a:spcPts val="15270"/>
              </a:lnSpc>
              <a:spcBef>
                <a:spcPct val="0"/>
              </a:spcBef>
            </a:pPr>
            <a:r>
              <a:rPr lang="en-US" sz="10907" spc="1527">
                <a:solidFill>
                  <a:srgbClr val="191919"/>
                </a:solidFill>
                <a:latin typeface="Gotham Bold"/>
              </a:rPr>
              <a:t>PART 3</a:t>
            </a:r>
          </a:p>
        </p:txBody>
      </p:sp>
      <p:grpSp>
        <p:nvGrpSpPr>
          <p:cNvPr name="Group 18" id="18"/>
          <p:cNvGrpSpPr/>
          <p:nvPr/>
        </p:nvGrpSpPr>
        <p:grpSpPr>
          <a:xfrm rot="0">
            <a:off x="-9965724" y="-1383136"/>
            <a:ext cx="10994424" cy="1099442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4468512" y="-353712"/>
            <a:ext cx="10994424" cy="10994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D6220"/>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9140065"/>
            <a:ext cx="945880" cy="236470"/>
          </a:xfrm>
          <a:custGeom>
            <a:avLst/>
            <a:gdLst/>
            <a:ahLst/>
            <a:cxnLst/>
            <a:rect r="r" b="b" t="t" l="l"/>
            <a:pathLst>
              <a:path h="236470" w="94588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384897" y="5379918"/>
            <a:ext cx="6059445" cy="605944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5720762" y="6964430"/>
            <a:ext cx="2000810" cy="4114800"/>
          </a:xfrm>
          <a:custGeom>
            <a:avLst/>
            <a:gdLst/>
            <a:ahLst/>
            <a:cxnLst/>
            <a:rect r="r" b="b" t="t" l="l"/>
            <a:pathLst>
              <a:path h="4114800" w="200081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204881" b="0"/>
            </a:stretch>
          </a:blipFill>
        </p:spPr>
      </p:sp>
      <p:grpSp>
        <p:nvGrpSpPr>
          <p:cNvPr name="Group 10" id="10"/>
          <p:cNvGrpSpPr/>
          <p:nvPr/>
        </p:nvGrpSpPr>
        <p:grpSpPr>
          <a:xfrm rot="0">
            <a:off x="11762088" y="-9632634"/>
            <a:ext cx="10994424" cy="109944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3373132" y="4114076"/>
            <a:ext cx="12198237" cy="2291464"/>
            <a:chOff x="0" y="0"/>
            <a:chExt cx="3212705" cy="603513"/>
          </a:xfrm>
        </p:grpSpPr>
        <p:sp>
          <p:nvSpPr>
            <p:cNvPr name="Freeform 14" id="14"/>
            <p:cNvSpPr/>
            <p:nvPr/>
          </p:nvSpPr>
          <p:spPr>
            <a:xfrm flipH="false" flipV="false" rot="0">
              <a:off x="0" y="0"/>
              <a:ext cx="3212704" cy="603513"/>
            </a:xfrm>
            <a:custGeom>
              <a:avLst/>
              <a:gdLst/>
              <a:ahLst/>
              <a:cxnLst/>
              <a:rect r="r" b="b" t="t" l="l"/>
              <a:pathLst>
                <a:path h="603513" w="3212704">
                  <a:moveTo>
                    <a:pt x="0" y="0"/>
                  </a:moveTo>
                  <a:lnTo>
                    <a:pt x="3212704" y="0"/>
                  </a:lnTo>
                  <a:lnTo>
                    <a:pt x="3212704" y="603513"/>
                  </a:lnTo>
                  <a:lnTo>
                    <a:pt x="0" y="603513"/>
                  </a:lnTo>
                  <a:close/>
                </a:path>
              </a:pathLst>
            </a:custGeom>
            <a:solidFill>
              <a:srgbClr val="FFFEFE"/>
            </a:solidFill>
          </p:spPr>
        </p:sp>
        <p:sp>
          <p:nvSpPr>
            <p:cNvPr name="TextBox 15" id="15"/>
            <p:cNvSpPr txBox="true"/>
            <p:nvPr/>
          </p:nvSpPr>
          <p:spPr>
            <a:xfrm>
              <a:off x="0" y="-28575"/>
              <a:ext cx="3212705" cy="632088"/>
            </a:xfrm>
            <a:prstGeom prst="rect">
              <a:avLst/>
            </a:prstGeom>
          </p:spPr>
          <p:txBody>
            <a:bodyPr anchor="ctr" rtlCol="false" tIns="50800" lIns="50800" bIns="50800" rIns="50800"/>
            <a:lstStyle/>
            <a:p>
              <a:pPr algn="ctr">
                <a:lnSpc>
                  <a:spcPts val="2380"/>
                </a:lnSpc>
              </a:pPr>
            </a:p>
          </p:txBody>
        </p:sp>
      </p:grpSp>
      <p:sp>
        <p:nvSpPr>
          <p:cNvPr name="TextBox 16" id="16"/>
          <p:cNvSpPr txBox="true"/>
          <p:nvPr/>
        </p:nvSpPr>
        <p:spPr>
          <a:xfrm rot="0">
            <a:off x="1028700" y="5459428"/>
            <a:ext cx="16230600" cy="946111"/>
          </a:xfrm>
          <a:prstGeom prst="rect">
            <a:avLst/>
          </a:prstGeom>
        </p:spPr>
        <p:txBody>
          <a:bodyPr anchor="t" rtlCol="false" tIns="0" lIns="0" bIns="0" rIns="0">
            <a:spAutoFit/>
          </a:bodyPr>
          <a:lstStyle/>
          <a:p>
            <a:pPr algn="ctr">
              <a:lnSpc>
                <a:spcPts val="7702"/>
              </a:lnSpc>
              <a:spcBef>
                <a:spcPct val="0"/>
              </a:spcBef>
            </a:pPr>
            <a:r>
              <a:rPr lang="en-US" sz="5501" spc="308" u="sng">
                <a:solidFill>
                  <a:srgbClr val="191919"/>
                </a:solidFill>
                <a:latin typeface="Gotham"/>
                <a:hlinkClick r:id="rId6" tooltip="https://shorturl.at/hveAa"/>
              </a:rPr>
              <a:t>https://shorturl.at/hveAa</a:t>
            </a:r>
          </a:p>
        </p:txBody>
      </p:sp>
      <p:sp>
        <p:nvSpPr>
          <p:cNvPr name="TextBox 17" id="17"/>
          <p:cNvSpPr txBox="true"/>
          <p:nvPr/>
        </p:nvSpPr>
        <p:spPr>
          <a:xfrm rot="0">
            <a:off x="3564241" y="3904526"/>
            <a:ext cx="11159517" cy="1866079"/>
          </a:xfrm>
          <a:prstGeom prst="rect">
            <a:avLst/>
          </a:prstGeom>
        </p:spPr>
        <p:txBody>
          <a:bodyPr anchor="t" rtlCol="false" tIns="0" lIns="0" bIns="0" rIns="0">
            <a:spAutoFit/>
          </a:bodyPr>
          <a:lstStyle/>
          <a:p>
            <a:pPr algn="ctr">
              <a:lnSpc>
                <a:spcPts val="15270"/>
              </a:lnSpc>
              <a:spcBef>
                <a:spcPct val="0"/>
              </a:spcBef>
            </a:pPr>
            <a:r>
              <a:rPr lang="en-US" sz="10907" spc="1527">
                <a:solidFill>
                  <a:srgbClr val="191919"/>
                </a:solidFill>
                <a:latin typeface="Gotham Bold"/>
              </a:rPr>
              <a:t>COLAB LINK</a:t>
            </a:r>
          </a:p>
        </p:txBody>
      </p:sp>
      <p:grpSp>
        <p:nvGrpSpPr>
          <p:cNvPr name="Group 18" id="18"/>
          <p:cNvGrpSpPr/>
          <p:nvPr/>
        </p:nvGrpSpPr>
        <p:grpSpPr>
          <a:xfrm rot="0">
            <a:off x="-9965724" y="-1383136"/>
            <a:ext cx="10994424" cy="1099442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655878" y="9073390"/>
            <a:ext cx="7632746" cy="368300"/>
          </a:xfrm>
          <a:prstGeom prst="rect">
            <a:avLst/>
          </a:prstGeom>
        </p:spPr>
        <p:txBody>
          <a:bodyPr anchor="t" rtlCol="false" tIns="0" lIns="0" bIns="0" rIns="0">
            <a:spAutoFit/>
          </a:bodyPr>
          <a:lstStyle/>
          <a:p>
            <a:pPr algn="ctr">
              <a:lnSpc>
                <a:spcPts val="2800"/>
              </a:lnSpc>
              <a:spcBef>
                <a:spcPct val="0"/>
              </a:spcBef>
            </a:pPr>
            <a:r>
              <a:rPr lang="en-US" sz="2000" spc="1224">
                <a:solidFill>
                  <a:srgbClr val="191919"/>
                </a:solidFill>
                <a:latin typeface="Poppins"/>
              </a:rPr>
              <a:t>LIVE DEMO</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6313420" y="1028700"/>
            <a:ext cx="945880" cy="236470"/>
          </a:xfrm>
          <a:custGeom>
            <a:avLst/>
            <a:gdLst/>
            <a:ahLst/>
            <a:cxnLst/>
            <a:rect r="r" b="b" t="t" l="l"/>
            <a:pathLst>
              <a:path h="236470" w="94588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2887797" y="818642"/>
            <a:ext cx="5494955" cy="8208527"/>
            <a:chOff x="0" y="0"/>
            <a:chExt cx="5969000" cy="8916670"/>
          </a:xfrm>
        </p:grpSpPr>
        <p:sp>
          <p:nvSpPr>
            <p:cNvPr name="Freeform 4" id="4"/>
            <p:cNvSpPr/>
            <p:nvPr/>
          </p:nvSpPr>
          <p:spPr>
            <a:xfrm flipH="false" flipV="false" rot="0">
              <a:off x="127" y="6350"/>
              <a:ext cx="5968747" cy="8903970"/>
            </a:xfrm>
            <a:custGeom>
              <a:avLst/>
              <a:gdLst/>
              <a:ahLst/>
              <a:cxnLst/>
              <a:rect r="r" b="b" t="t" l="l"/>
              <a:pathLst>
                <a:path h="8903970" w="5968747">
                  <a:moveTo>
                    <a:pt x="2988310" y="8903970"/>
                  </a:moveTo>
                  <a:lnTo>
                    <a:pt x="2980563" y="8903970"/>
                  </a:lnTo>
                  <a:cubicBezTo>
                    <a:pt x="2246376" y="8903970"/>
                    <a:pt x="1538224" y="8630412"/>
                    <a:pt x="986790" y="8133714"/>
                  </a:cubicBezTo>
                  <a:cubicBezTo>
                    <a:pt x="420243" y="7623429"/>
                    <a:pt x="76581" y="6921881"/>
                    <a:pt x="19177" y="6158230"/>
                  </a:cubicBezTo>
                  <a:lnTo>
                    <a:pt x="16510" y="6121781"/>
                  </a:lnTo>
                  <a:cubicBezTo>
                    <a:pt x="4064" y="5781802"/>
                    <a:pt x="0" y="2921762"/>
                    <a:pt x="23876" y="2678811"/>
                  </a:cubicBezTo>
                  <a:cubicBezTo>
                    <a:pt x="96647" y="1941195"/>
                    <a:pt x="439801" y="1261618"/>
                    <a:pt x="990092" y="765302"/>
                  </a:cubicBezTo>
                  <a:cubicBezTo>
                    <a:pt x="1537208" y="271780"/>
                    <a:pt x="2242439" y="0"/>
                    <a:pt x="2975737" y="0"/>
                  </a:cubicBezTo>
                  <a:lnTo>
                    <a:pt x="2992882" y="0"/>
                  </a:lnTo>
                  <a:cubicBezTo>
                    <a:pt x="3726180" y="0"/>
                    <a:pt x="4431411" y="271780"/>
                    <a:pt x="4978527" y="765302"/>
                  </a:cubicBezTo>
                  <a:cubicBezTo>
                    <a:pt x="5528945" y="1261745"/>
                    <a:pt x="5871972" y="1941195"/>
                    <a:pt x="5944743" y="2678684"/>
                  </a:cubicBezTo>
                  <a:cubicBezTo>
                    <a:pt x="5968747" y="2921762"/>
                    <a:pt x="5964555" y="5782310"/>
                    <a:pt x="5952109" y="6122289"/>
                  </a:cubicBezTo>
                  <a:lnTo>
                    <a:pt x="5951982" y="6125083"/>
                  </a:lnTo>
                  <a:lnTo>
                    <a:pt x="5949442" y="6158230"/>
                  </a:lnTo>
                  <a:cubicBezTo>
                    <a:pt x="5892038" y="6921881"/>
                    <a:pt x="5548376" y="7623429"/>
                    <a:pt x="4981829" y="8133715"/>
                  </a:cubicBezTo>
                  <a:cubicBezTo>
                    <a:pt x="4430522" y="8630412"/>
                    <a:pt x="3722497" y="8903970"/>
                    <a:pt x="2988310" y="8903970"/>
                  </a:cubicBezTo>
                  <a:close/>
                  <a:moveTo>
                    <a:pt x="2975737" y="19050"/>
                  </a:moveTo>
                  <a:cubicBezTo>
                    <a:pt x="2247138" y="19050"/>
                    <a:pt x="1546479" y="289052"/>
                    <a:pt x="1002792" y="779399"/>
                  </a:cubicBezTo>
                  <a:cubicBezTo>
                    <a:pt x="455930" y="1272540"/>
                    <a:pt x="115062" y="1947799"/>
                    <a:pt x="42926" y="2680589"/>
                  </a:cubicBezTo>
                  <a:cubicBezTo>
                    <a:pt x="19050" y="2923286"/>
                    <a:pt x="23241" y="5781167"/>
                    <a:pt x="35560" y="6121019"/>
                  </a:cubicBezTo>
                  <a:lnTo>
                    <a:pt x="35687" y="6123686"/>
                  </a:lnTo>
                  <a:lnTo>
                    <a:pt x="38227" y="6156706"/>
                  </a:lnTo>
                  <a:cubicBezTo>
                    <a:pt x="95250" y="6915403"/>
                    <a:pt x="436626" y="7612507"/>
                    <a:pt x="999617" y="8119490"/>
                  </a:cubicBezTo>
                  <a:cubicBezTo>
                    <a:pt x="1547622" y="8613012"/>
                    <a:pt x="2251202" y="8884793"/>
                    <a:pt x="2980690" y="8884793"/>
                  </a:cubicBezTo>
                  <a:lnTo>
                    <a:pt x="2988437" y="8884793"/>
                  </a:lnTo>
                  <a:cubicBezTo>
                    <a:pt x="3717925" y="8884793"/>
                    <a:pt x="4421378" y="8613012"/>
                    <a:pt x="4969383" y="8119490"/>
                  </a:cubicBezTo>
                  <a:cubicBezTo>
                    <a:pt x="5532374" y="7612507"/>
                    <a:pt x="5873750" y="6915403"/>
                    <a:pt x="5930773" y="6156706"/>
                  </a:cubicBezTo>
                  <a:lnTo>
                    <a:pt x="5933313" y="6121527"/>
                  </a:lnTo>
                  <a:cubicBezTo>
                    <a:pt x="5945632" y="5781675"/>
                    <a:pt x="5949950" y="2923159"/>
                    <a:pt x="5925947" y="2680462"/>
                  </a:cubicBezTo>
                  <a:cubicBezTo>
                    <a:pt x="5853684" y="1947672"/>
                    <a:pt x="5512816" y="1272540"/>
                    <a:pt x="4965954" y="779272"/>
                  </a:cubicBezTo>
                  <a:cubicBezTo>
                    <a:pt x="4422140" y="289052"/>
                    <a:pt x="3721481" y="19050"/>
                    <a:pt x="2992882" y="19050"/>
                  </a:cubicBezTo>
                  <a:lnTo>
                    <a:pt x="2975737" y="19050"/>
                  </a:lnTo>
                  <a:close/>
                </a:path>
              </a:pathLst>
            </a:custGeom>
            <a:solidFill>
              <a:srgbClr val="FD6220"/>
            </a:solidFill>
          </p:spPr>
        </p:sp>
        <p:sp>
          <p:nvSpPr>
            <p:cNvPr name="Freeform 5" id="5"/>
            <p:cNvSpPr/>
            <p:nvPr/>
          </p:nvSpPr>
          <p:spPr>
            <a:xfrm flipH="false" flipV="false" rot="0">
              <a:off x="148844" y="155701"/>
              <a:ext cx="5671185" cy="8605520"/>
            </a:xfrm>
            <a:custGeom>
              <a:avLst/>
              <a:gdLst/>
              <a:ahLst/>
              <a:cxnLst/>
              <a:rect r="r" b="b" t="t" l="l"/>
              <a:pathLst>
                <a:path h="8605520" w="5671185">
                  <a:moveTo>
                    <a:pt x="2831846" y="8605394"/>
                  </a:moveTo>
                  <a:cubicBezTo>
                    <a:pt x="2134616" y="8605394"/>
                    <a:pt x="1462024" y="8345425"/>
                    <a:pt x="937895" y="7873493"/>
                  </a:cubicBezTo>
                  <a:cubicBezTo>
                    <a:pt x="399923" y="7388987"/>
                    <a:pt x="73660" y="6722873"/>
                    <a:pt x="19177" y="5997702"/>
                  </a:cubicBezTo>
                  <a:lnTo>
                    <a:pt x="16891" y="5966968"/>
                  </a:lnTo>
                  <a:cubicBezTo>
                    <a:pt x="4572" y="5629021"/>
                    <a:pt x="0" y="2784729"/>
                    <a:pt x="23749" y="2544064"/>
                  </a:cubicBezTo>
                  <a:cubicBezTo>
                    <a:pt x="92710" y="1843532"/>
                    <a:pt x="418592" y="1198245"/>
                    <a:pt x="941324" y="726821"/>
                  </a:cubicBezTo>
                  <a:cubicBezTo>
                    <a:pt x="1461008" y="258064"/>
                    <a:pt x="2130679" y="0"/>
                    <a:pt x="2827020" y="0"/>
                  </a:cubicBezTo>
                  <a:lnTo>
                    <a:pt x="2844165" y="0"/>
                  </a:lnTo>
                  <a:cubicBezTo>
                    <a:pt x="3540506" y="0"/>
                    <a:pt x="4210177" y="258191"/>
                    <a:pt x="4729861" y="726949"/>
                  </a:cubicBezTo>
                  <a:cubicBezTo>
                    <a:pt x="5252593" y="1198373"/>
                    <a:pt x="5578475" y="1843787"/>
                    <a:pt x="5647436" y="2544192"/>
                  </a:cubicBezTo>
                  <a:cubicBezTo>
                    <a:pt x="5671185" y="2784857"/>
                    <a:pt x="5666613" y="5629149"/>
                    <a:pt x="5654167" y="5967731"/>
                  </a:cubicBezTo>
                  <a:lnTo>
                    <a:pt x="5651881" y="5997830"/>
                  </a:lnTo>
                  <a:cubicBezTo>
                    <a:pt x="5597398" y="6722999"/>
                    <a:pt x="5271135" y="7389242"/>
                    <a:pt x="4733163" y="7873747"/>
                  </a:cubicBezTo>
                  <a:cubicBezTo>
                    <a:pt x="4209161" y="8345679"/>
                    <a:pt x="3536569" y="8605521"/>
                    <a:pt x="2839339" y="8605521"/>
                  </a:cubicBezTo>
                  <a:lnTo>
                    <a:pt x="2831846" y="8605521"/>
                  </a:lnTo>
                  <a:close/>
                </a:path>
              </a:pathLst>
            </a:custGeom>
            <a:blipFill>
              <a:blip r:embed="rId4"/>
              <a:stretch>
                <a:fillRect l="-64150" t="0" r="-64150" b="0"/>
              </a:stretch>
            </a:blipFill>
          </p:spPr>
        </p:sp>
      </p:grpSp>
      <p:sp>
        <p:nvSpPr>
          <p:cNvPr name="TextBox 6" id="6"/>
          <p:cNvSpPr txBox="true"/>
          <p:nvPr/>
        </p:nvSpPr>
        <p:spPr>
          <a:xfrm rot="0">
            <a:off x="9144000" y="5740443"/>
            <a:ext cx="6434800" cy="647277"/>
          </a:xfrm>
          <a:prstGeom prst="rect">
            <a:avLst/>
          </a:prstGeom>
        </p:spPr>
        <p:txBody>
          <a:bodyPr anchor="t" rtlCol="false" tIns="0" lIns="0" bIns="0" rIns="0">
            <a:spAutoFit/>
          </a:bodyPr>
          <a:lstStyle/>
          <a:p>
            <a:pPr algn="just">
              <a:lnSpc>
                <a:spcPts val="4913"/>
              </a:lnSpc>
            </a:pPr>
            <a:r>
              <a:rPr lang="en-US" sz="4466">
                <a:solidFill>
                  <a:srgbClr val="191919"/>
                </a:solidFill>
                <a:latin typeface="Gotham Bold"/>
              </a:rPr>
              <a:t>Any questions?</a:t>
            </a:r>
          </a:p>
        </p:txBody>
      </p:sp>
      <p:sp>
        <p:nvSpPr>
          <p:cNvPr name="TextBox 7" id="7"/>
          <p:cNvSpPr txBox="true"/>
          <p:nvPr/>
        </p:nvSpPr>
        <p:spPr>
          <a:xfrm rot="0">
            <a:off x="9000222" y="3597084"/>
            <a:ext cx="7168668" cy="1325822"/>
          </a:xfrm>
          <a:prstGeom prst="rect">
            <a:avLst/>
          </a:prstGeom>
        </p:spPr>
        <p:txBody>
          <a:bodyPr anchor="t" rtlCol="false" tIns="0" lIns="0" bIns="0" rIns="0">
            <a:spAutoFit/>
          </a:bodyPr>
          <a:lstStyle/>
          <a:p>
            <a:pPr algn="l">
              <a:lnSpc>
                <a:spcPts val="9694"/>
              </a:lnSpc>
            </a:pPr>
            <a:r>
              <a:rPr lang="en-US" sz="10653">
                <a:solidFill>
                  <a:srgbClr val="191919"/>
                </a:solidFill>
                <a:latin typeface="Gotham Bold"/>
              </a:rPr>
              <a:t>Thank you</a:t>
            </a:r>
          </a:p>
        </p:txBody>
      </p:sp>
      <p:grpSp>
        <p:nvGrpSpPr>
          <p:cNvPr name="Group 8" id="8"/>
          <p:cNvGrpSpPr/>
          <p:nvPr/>
        </p:nvGrpSpPr>
        <p:grpSpPr>
          <a:xfrm rot="0">
            <a:off x="16786360" y="-353712"/>
            <a:ext cx="10994424" cy="109944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FD6220">
                  <a:alpha val="11765"/>
                </a:srgbClr>
              </a:solidFill>
              <a:prstDash val="solid"/>
              <a:miter/>
            </a:ln>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8965668" y="-5606768"/>
            <a:ext cx="10994424" cy="10994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D6220"/>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313420" y="910465"/>
            <a:ext cx="945880" cy="236470"/>
          </a:xfrm>
          <a:custGeom>
            <a:avLst/>
            <a:gdLst/>
            <a:ahLst/>
            <a:cxnLst/>
            <a:rect r="r" b="b" t="t" l="l"/>
            <a:pathLst>
              <a:path h="236470" w="94588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2790556" y="-643689"/>
            <a:ext cx="6030561" cy="12061121"/>
            <a:chOff x="0" y="0"/>
            <a:chExt cx="3175000" cy="6350000"/>
          </a:xfrm>
        </p:grpSpPr>
        <p:sp>
          <p:nvSpPr>
            <p:cNvPr name="Freeform 7" id="7"/>
            <p:cNvSpPr/>
            <p:nvPr/>
          </p:nvSpPr>
          <p:spPr>
            <a:xfrm flipH="false" flipV="false" rot="0">
              <a:off x="0" y="0"/>
              <a:ext cx="3175000" cy="6350000"/>
            </a:xfrm>
            <a:custGeom>
              <a:avLst/>
              <a:gdLst/>
              <a:ahLst/>
              <a:cxnLst/>
              <a:rect r="r" b="b" t="t" l="l"/>
              <a:pathLst>
                <a:path h="6350000" w="3175000">
                  <a:moveTo>
                    <a:pt x="0" y="3175000"/>
                  </a:moveTo>
                  <a:cubicBezTo>
                    <a:pt x="0" y="4928870"/>
                    <a:pt x="1421130" y="6350000"/>
                    <a:pt x="3175000" y="6350000"/>
                  </a:cubicBezTo>
                  <a:lnTo>
                    <a:pt x="3175000" y="0"/>
                  </a:lnTo>
                  <a:cubicBezTo>
                    <a:pt x="1421130" y="0"/>
                    <a:pt x="0" y="1421130"/>
                    <a:pt x="0" y="3175000"/>
                  </a:cubicBezTo>
                  <a:close/>
                </a:path>
              </a:pathLst>
            </a:custGeom>
            <a:blipFill>
              <a:blip r:embed="rId4"/>
              <a:stretch>
                <a:fillRect l="-100000" t="0" r="-100000" b="0"/>
              </a:stretch>
            </a:blipFill>
          </p:spPr>
        </p:sp>
      </p:grpSp>
      <p:sp>
        <p:nvSpPr>
          <p:cNvPr name="TextBox 8" id="8"/>
          <p:cNvSpPr txBox="true"/>
          <p:nvPr/>
        </p:nvSpPr>
        <p:spPr>
          <a:xfrm rot="0">
            <a:off x="2898696" y="4192357"/>
            <a:ext cx="8568692" cy="3662171"/>
          </a:xfrm>
          <a:prstGeom prst="rect">
            <a:avLst/>
          </a:prstGeom>
        </p:spPr>
        <p:txBody>
          <a:bodyPr anchor="t" rtlCol="false" tIns="0" lIns="0" bIns="0" rIns="0">
            <a:spAutoFit/>
          </a:bodyPr>
          <a:lstStyle/>
          <a:p>
            <a:pPr algn="l">
              <a:lnSpc>
                <a:spcPts val="3234"/>
              </a:lnSpc>
            </a:pPr>
            <a:r>
              <a:rPr lang="en-US" sz="2100" spc="-197">
                <a:solidFill>
                  <a:srgbClr val="191919"/>
                </a:solidFill>
                <a:latin typeface="Gotham Light"/>
              </a:rPr>
              <a:t>The algorithms and strategies presented in this tutorial are for educational purposes only and are not intended to provide financial or trading advice. The performance of the models and strategies demonstrated herein is based on historical data and may not accurately predict future market behavior. Trading financial markets involves substantial risk and may not be suitable for all investors. You should consult with a qualified financial advisor before making any investment decisions. The authors and publishers of this tutorial are not responsible for any losses incurred as a result of using the information contained within.</a:t>
            </a:r>
          </a:p>
        </p:txBody>
      </p:sp>
      <p:sp>
        <p:nvSpPr>
          <p:cNvPr name="TextBox 9" id="9"/>
          <p:cNvSpPr txBox="true"/>
          <p:nvPr/>
        </p:nvSpPr>
        <p:spPr>
          <a:xfrm rot="0">
            <a:off x="2898696" y="2993121"/>
            <a:ext cx="6727836" cy="934212"/>
          </a:xfrm>
          <a:prstGeom prst="rect">
            <a:avLst/>
          </a:prstGeom>
        </p:spPr>
        <p:txBody>
          <a:bodyPr anchor="t" rtlCol="false" tIns="0" lIns="0" bIns="0" rIns="0">
            <a:spAutoFit/>
          </a:bodyPr>
          <a:lstStyle/>
          <a:p>
            <a:pPr algn="l">
              <a:lnSpc>
                <a:spcPts val="6984"/>
              </a:lnSpc>
            </a:pPr>
            <a:r>
              <a:rPr lang="en-US" sz="7200" spc="359">
                <a:solidFill>
                  <a:srgbClr val="191919"/>
                </a:solidFill>
                <a:latin typeface="Gotham Bold"/>
              </a:rPr>
              <a:t>DISCLAIMER</a:t>
            </a:r>
          </a:p>
        </p:txBody>
      </p:sp>
      <p:grpSp>
        <p:nvGrpSpPr>
          <p:cNvPr name="Group 10" id="10"/>
          <p:cNvGrpSpPr/>
          <p:nvPr/>
        </p:nvGrpSpPr>
        <p:grpSpPr>
          <a:xfrm rot="3945801">
            <a:off x="11868535" y="8125500"/>
            <a:ext cx="4776403" cy="477640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3945801">
            <a:off x="12156571" y="7154038"/>
            <a:ext cx="1577153" cy="3243522"/>
          </a:xfrm>
          <a:custGeom>
            <a:avLst/>
            <a:gdLst/>
            <a:ahLst/>
            <a:cxnLst/>
            <a:rect r="r" b="b" t="t" l="l"/>
            <a:pathLst>
              <a:path h="3243522" w="1577153">
                <a:moveTo>
                  <a:pt x="0" y="0"/>
                </a:moveTo>
                <a:lnTo>
                  <a:pt x="1577154" y="0"/>
                </a:lnTo>
                <a:lnTo>
                  <a:pt x="1577154" y="3243523"/>
                </a:lnTo>
                <a:lnTo>
                  <a:pt x="0" y="3243523"/>
                </a:lnTo>
                <a:lnTo>
                  <a:pt x="0" y="0"/>
                </a:lnTo>
                <a:close/>
              </a:path>
            </a:pathLst>
          </a:custGeom>
          <a:blipFill>
            <a:blip r:embed="rId5">
              <a:extLst>
                <a:ext uri="{96DAC541-7B7A-43D3-8B79-37D633B846F1}">
                  <asvg:svgBlip xmlns:asvg="http://schemas.microsoft.com/office/drawing/2016/SVG/main" r:embed="rId6"/>
                </a:ext>
              </a:extLst>
            </a:blip>
            <a:stretch>
              <a:fillRect l="0" t="0" r="-204881"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8965668" y="-5606768"/>
            <a:ext cx="10994424" cy="10994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D6220"/>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313420" y="910465"/>
            <a:ext cx="945880" cy="236470"/>
          </a:xfrm>
          <a:custGeom>
            <a:avLst/>
            <a:gdLst/>
            <a:ahLst/>
            <a:cxnLst/>
            <a:rect r="r" b="b" t="t" l="l"/>
            <a:pathLst>
              <a:path h="236470" w="94588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2790556" y="-643689"/>
            <a:ext cx="6030561" cy="12061121"/>
            <a:chOff x="0" y="0"/>
            <a:chExt cx="3175000" cy="6350000"/>
          </a:xfrm>
        </p:grpSpPr>
        <p:sp>
          <p:nvSpPr>
            <p:cNvPr name="Freeform 7" id="7"/>
            <p:cNvSpPr/>
            <p:nvPr/>
          </p:nvSpPr>
          <p:spPr>
            <a:xfrm flipH="false" flipV="false" rot="0">
              <a:off x="0" y="0"/>
              <a:ext cx="3175000" cy="6350000"/>
            </a:xfrm>
            <a:custGeom>
              <a:avLst/>
              <a:gdLst/>
              <a:ahLst/>
              <a:cxnLst/>
              <a:rect r="r" b="b" t="t" l="l"/>
              <a:pathLst>
                <a:path h="6350000" w="3175000">
                  <a:moveTo>
                    <a:pt x="0" y="3175000"/>
                  </a:moveTo>
                  <a:cubicBezTo>
                    <a:pt x="0" y="4928870"/>
                    <a:pt x="1421130" y="6350000"/>
                    <a:pt x="3175000" y="6350000"/>
                  </a:cubicBezTo>
                  <a:lnTo>
                    <a:pt x="3175000" y="0"/>
                  </a:lnTo>
                  <a:cubicBezTo>
                    <a:pt x="1421130" y="0"/>
                    <a:pt x="0" y="1421130"/>
                    <a:pt x="0" y="3175000"/>
                  </a:cubicBezTo>
                  <a:close/>
                </a:path>
              </a:pathLst>
            </a:custGeom>
            <a:blipFill>
              <a:blip r:embed="rId4"/>
              <a:stretch>
                <a:fillRect l="-50000" t="0" r="-50000" b="0"/>
              </a:stretch>
            </a:blipFill>
          </p:spPr>
        </p:sp>
      </p:grpSp>
      <p:sp>
        <p:nvSpPr>
          <p:cNvPr name="TextBox 8" id="8"/>
          <p:cNvSpPr txBox="true"/>
          <p:nvPr/>
        </p:nvSpPr>
        <p:spPr>
          <a:xfrm rot="0">
            <a:off x="3024989" y="6052870"/>
            <a:ext cx="8568692" cy="2843021"/>
          </a:xfrm>
          <a:prstGeom prst="rect">
            <a:avLst/>
          </a:prstGeom>
        </p:spPr>
        <p:txBody>
          <a:bodyPr anchor="t" rtlCol="false" tIns="0" lIns="0" bIns="0" rIns="0">
            <a:spAutoFit/>
          </a:bodyPr>
          <a:lstStyle/>
          <a:p>
            <a:pPr algn="l">
              <a:lnSpc>
                <a:spcPts val="3234"/>
              </a:lnSpc>
            </a:pPr>
            <a:r>
              <a:rPr lang="en-US" sz="2100" spc="-197">
                <a:solidFill>
                  <a:srgbClr val="191919"/>
                </a:solidFill>
                <a:latin typeface="Gotham Light"/>
              </a:rPr>
              <a:t>I am a lecturer in the Department of Computer Science for Business Management and the executive director of the Center for Research in AI (CRAI) at Romanian-American University in Bucharest, Romania.</a:t>
            </a:r>
          </a:p>
          <a:p>
            <a:pPr algn="l">
              <a:lnSpc>
                <a:spcPts val="3234"/>
              </a:lnSpc>
            </a:pPr>
          </a:p>
          <a:p>
            <a:pPr algn="l">
              <a:lnSpc>
                <a:spcPts val="3234"/>
              </a:lnSpc>
            </a:pPr>
            <a:r>
              <a:rPr lang="en-US" sz="2100" spc="-197">
                <a:solidFill>
                  <a:srgbClr val="191919"/>
                </a:solidFill>
                <a:latin typeface="Gotham Light"/>
              </a:rPr>
              <a:t>In my work, I integrate mathematics, computer science, complex adaptive systems, and neuroscience to build autonomous systems that are effective and safe for working alongside people.</a:t>
            </a:r>
          </a:p>
        </p:txBody>
      </p:sp>
      <p:sp>
        <p:nvSpPr>
          <p:cNvPr name="TextBox 9" id="9"/>
          <p:cNvSpPr txBox="true"/>
          <p:nvPr/>
        </p:nvSpPr>
        <p:spPr>
          <a:xfrm rot="0">
            <a:off x="2898696" y="2810652"/>
            <a:ext cx="6727836" cy="2052926"/>
          </a:xfrm>
          <a:prstGeom prst="rect">
            <a:avLst/>
          </a:prstGeom>
        </p:spPr>
        <p:txBody>
          <a:bodyPr anchor="t" rtlCol="false" tIns="0" lIns="0" bIns="0" rIns="0">
            <a:spAutoFit/>
          </a:bodyPr>
          <a:lstStyle/>
          <a:p>
            <a:pPr algn="l">
              <a:lnSpc>
                <a:spcPts val="15266"/>
              </a:lnSpc>
            </a:pPr>
            <a:r>
              <a:rPr lang="en-US" sz="15738" spc="786">
                <a:solidFill>
                  <a:srgbClr val="191919"/>
                </a:solidFill>
                <a:latin typeface="Gotham Bold"/>
              </a:rPr>
              <a:t>Hello,</a:t>
            </a:r>
          </a:p>
        </p:txBody>
      </p:sp>
      <p:sp>
        <p:nvSpPr>
          <p:cNvPr name="TextBox 10" id="10"/>
          <p:cNvSpPr txBox="true"/>
          <p:nvPr/>
        </p:nvSpPr>
        <p:spPr>
          <a:xfrm rot="0">
            <a:off x="3024989" y="4755763"/>
            <a:ext cx="6598813" cy="590640"/>
          </a:xfrm>
          <a:prstGeom prst="rect">
            <a:avLst/>
          </a:prstGeom>
        </p:spPr>
        <p:txBody>
          <a:bodyPr anchor="t" rtlCol="false" tIns="0" lIns="0" bIns="0" rIns="0">
            <a:spAutoFit/>
          </a:bodyPr>
          <a:lstStyle/>
          <a:p>
            <a:pPr algn="l">
              <a:lnSpc>
                <a:spcPts val="4858"/>
              </a:lnSpc>
            </a:pPr>
            <a:r>
              <a:rPr lang="en-US" sz="3470">
                <a:solidFill>
                  <a:srgbClr val="191919"/>
                </a:solidFill>
                <a:latin typeface="Gotham Bold"/>
              </a:rPr>
              <a:t>I’m Andrei </a:t>
            </a:r>
          </a:p>
        </p:txBody>
      </p:sp>
      <p:grpSp>
        <p:nvGrpSpPr>
          <p:cNvPr name="Group 11" id="11"/>
          <p:cNvGrpSpPr/>
          <p:nvPr/>
        </p:nvGrpSpPr>
        <p:grpSpPr>
          <a:xfrm rot="3945801">
            <a:off x="11868535" y="8125500"/>
            <a:ext cx="4776403" cy="477640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3945801">
            <a:off x="12156571" y="7154038"/>
            <a:ext cx="1577153" cy="3243522"/>
          </a:xfrm>
          <a:custGeom>
            <a:avLst/>
            <a:gdLst/>
            <a:ahLst/>
            <a:cxnLst/>
            <a:rect r="r" b="b" t="t" l="l"/>
            <a:pathLst>
              <a:path h="3243522" w="1577153">
                <a:moveTo>
                  <a:pt x="0" y="0"/>
                </a:moveTo>
                <a:lnTo>
                  <a:pt x="1577154" y="0"/>
                </a:lnTo>
                <a:lnTo>
                  <a:pt x="1577154" y="3243523"/>
                </a:lnTo>
                <a:lnTo>
                  <a:pt x="0" y="3243523"/>
                </a:lnTo>
                <a:lnTo>
                  <a:pt x="0" y="0"/>
                </a:lnTo>
                <a:close/>
              </a:path>
            </a:pathLst>
          </a:custGeom>
          <a:blipFill>
            <a:blip r:embed="rId5">
              <a:extLst>
                <a:ext uri="{96DAC541-7B7A-43D3-8B79-37D633B846F1}">
                  <asvg:svgBlip xmlns:asvg="http://schemas.microsoft.com/office/drawing/2016/SVG/main" r:embed="rId6"/>
                </a:ext>
              </a:extLst>
            </a:blip>
            <a:stretch>
              <a:fillRect l="0" t="0" r="-204881"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0882580" y="-3503638"/>
            <a:ext cx="12753441" cy="1275344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61950" cap="sq">
              <a:solidFill>
                <a:srgbClr val="FD6220">
                  <a:alpha val="25882"/>
                </a:srgbClr>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839671" y="1555884"/>
            <a:ext cx="5946689" cy="3317308"/>
            <a:chOff x="0" y="0"/>
            <a:chExt cx="7928919" cy="4423077"/>
          </a:xfrm>
        </p:grpSpPr>
        <p:pic>
          <p:nvPicPr>
            <p:cNvPr name="Picture 6" id="6"/>
            <p:cNvPicPr>
              <a:picLocks noChangeAspect="true"/>
            </p:cNvPicPr>
            <p:nvPr/>
          </p:nvPicPr>
          <p:blipFill>
            <a:blip r:embed="rId2"/>
            <a:srcRect l="0" t="8135" r="0" b="8135"/>
            <a:stretch>
              <a:fillRect/>
            </a:stretch>
          </p:blipFill>
          <p:spPr>
            <a:xfrm flipH="false" flipV="false">
              <a:off x="0" y="0"/>
              <a:ext cx="7928919" cy="4423077"/>
            </a:xfrm>
            <a:prstGeom prst="rect">
              <a:avLst/>
            </a:prstGeom>
          </p:spPr>
        </p:pic>
      </p:grpSp>
      <p:sp>
        <p:nvSpPr>
          <p:cNvPr name="Freeform 7" id="7"/>
          <p:cNvSpPr/>
          <p:nvPr/>
        </p:nvSpPr>
        <p:spPr>
          <a:xfrm flipH="false" flipV="false" rot="0">
            <a:off x="16313420" y="910465"/>
            <a:ext cx="945880" cy="236470"/>
          </a:xfrm>
          <a:custGeom>
            <a:avLst/>
            <a:gdLst/>
            <a:ahLst/>
            <a:cxnLst/>
            <a:rect r="r" b="b" t="t" l="l"/>
            <a:pathLst>
              <a:path h="236470" w="945880">
                <a:moveTo>
                  <a:pt x="0" y="0"/>
                </a:moveTo>
                <a:lnTo>
                  <a:pt x="945880" y="0"/>
                </a:lnTo>
                <a:lnTo>
                  <a:pt x="945880" y="236470"/>
                </a:lnTo>
                <a:lnTo>
                  <a:pt x="0" y="2364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973833">
            <a:off x="13349702" y="5693519"/>
            <a:ext cx="2660764" cy="3271778"/>
            <a:chOff x="0" y="0"/>
            <a:chExt cx="3547686" cy="4362370"/>
          </a:xfrm>
        </p:grpSpPr>
        <p:pic>
          <p:nvPicPr>
            <p:cNvPr name="Picture 9" id="9"/>
            <p:cNvPicPr>
              <a:picLocks noChangeAspect="true"/>
            </p:cNvPicPr>
            <p:nvPr/>
          </p:nvPicPr>
          <p:blipFill>
            <a:blip r:embed="rId5"/>
            <a:srcRect l="0" t="11872" r="0" b="6203"/>
            <a:stretch>
              <a:fillRect/>
            </a:stretch>
          </p:blipFill>
          <p:spPr>
            <a:xfrm flipH="false" flipV="false">
              <a:off x="0" y="0"/>
              <a:ext cx="3547686" cy="4362370"/>
            </a:xfrm>
            <a:prstGeom prst="rect">
              <a:avLst/>
            </a:prstGeom>
          </p:spPr>
        </p:pic>
      </p:grpSp>
      <p:grpSp>
        <p:nvGrpSpPr>
          <p:cNvPr name="Group 10" id="10"/>
          <p:cNvGrpSpPr/>
          <p:nvPr/>
        </p:nvGrpSpPr>
        <p:grpSpPr>
          <a:xfrm rot="-542939">
            <a:off x="10421778" y="5395495"/>
            <a:ext cx="2636985" cy="3669773"/>
            <a:chOff x="0" y="0"/>
            <a:chExt cx="3515979" cy="4893030"/>
          </a:xfrm>
        </p:grpSpPr>
        <p:pic>
          <p:nvPicPr>
            <p:cNvPr name="Picture 11" id="11"/>
            <p:cNvPicPr>
              <a:picLocks noChangeAspect="true"/>
            </p:cNvPicPr>
            <p:nvPr/>
          </p:nvPicPr>
          <p:blipFill>
            <a:blip r:embed="rId6"/>
            <a:srcRect l="26062" t="0" r="26062" b="0"/>
            <a:stretch>
              <a:fillRect/>
            </a:stretch>
          </p:blipFill>
          <p:spPr>
            <a:xfrm flipH="false" flipV="false">
              <a:off x="0" y="0"/>
              <a:ext cx="3515979" cy="4893030"/>
            </a:xfrm>
            <a:prstGeom prst="rect">
              <a:avLst/>
            </a:prstGeom>
          </p:spPr>
        </p:pic>
      </p:grpSp>
      <p:sp>
        <p:nvSpPr>
          <p:cNvPr name="TextBox 12" id="12"/>
          <p:cNvSpPr txBox="true"/>
          <p:nvPr/>
        </p:nvSpPr>
        <p:spPr>
          <a:xfrm rot="0">
            <a:off x="2687900" y="2194500"/>
            <a:ext cx="6039059" cy="1102455"/>
          </a:xfrm>
          <a:prstGeom prst="rect">
            <a:avLst/>
          </a:prstGeom>
        </p:spPr>
        <p:txBody>
          <a:bodyPr anchor="t" rtlCol="false" tIns="0" lIns="0" bIns="0" rIns="0">
            <a:spAutoFit/>
          </a:bodyPr>
          <a:lstStyle/>
          <a:p>
            <a:pPr algn="l">
              <a:lnSpc>
                <a:spcPts val="9059"/>
              </a:lnSpc>
            </a:pPr>
            <a:r>
              <a:rPr lang="en-US" sz="6471">
                <a:solidFill>
                  <a:srgbClr val="191919"/>
                </a:solidFill>
                <a:latin typeface="Gotham Bold"/>
              </a:rPr>
              <a:t>Agenda</a:t>
            </a:r>
          </a:p>
        </p:txBody>
      </p:sp>
      <p:grpSp>
        <p:nvGrpSpPr>
          <p:cNvPr name="Group 13" id="13"/>
          <p:cNvGrpSpPr/>
          <p:nvPr/>
        </p:nvGrpSpPr>
        <p:grpSpPr>
          <a:xfrm rot="0">
            <a:off x="2707905" y="3843599"/>
            <a:ext cx="5999050" cy="714017"/>
            <a:chOff x="0" y="0"/>
            <a:chExt cx="7998733" cy="952022"/>
          </a:xfrm>
        </p:grpSpPr>
        <p:sp>
          <p:nvSpPr>
            <p:cNvPr name="TextBox 14" id="14"/>
            <p:cNvSpPr txBox="true"/>
            <p:nvPr/>
          </p:nvSpPr>
          <p:spPr>
            <a:xfrm rot="0">
              <a:off x="0" y="-38100"/>
              <a:ext cx="7998733" cy="523240"/>
            </a:xfrm>
            <a:prstGeom prst="rect">
              <a:avLst/>
            </a:prstGeom>
          </p:spPr>
          <p:txBody>
            <a:bodyPr anchor="t" rtlCol="false" tIns="0" lIns="0" bIns="0" rIns="0">
              <a:spAutoFit/>
            </a:bodyPr>
            <a:lstStyle/>
            <a:p>
              <a:pPr algn="l">
                <a:lnSpc>
                  <a:spcPts val="3239"/>
                </a:lnSpc>
              </a:pPr>
              <a:r>
                <a:rPr lang="en-US" sz="2399" spc="59">
                  <a:solidFill>
                    <a:srgbClr val="191919"/>
                  </a:solidFill>
                  <a:latin typeface="Gotham Bold"/>
                </a:rPr>
                <a:t>Part 1 - Boring presentation</a:t>
              </a:r>
            </a:p>
          </p:txBody>
        </p:sp>
        <p:sp>
          <p:nvSpPr>
            <p:cNvPr name="TextBox 15" id="15"/>
            <p:cNvSpPr txBox="true"/>
            <p:nvPr/>
          </p:nvSpPr>
          <p:spPr>
            <a:xfrm rot="0">
              <a:off x="0" y="618647"/>
              <a:ext cx="7998733" cy="333375"/>
            </a:xfrm>
            <a:prstGeom prst="rect">
              <a:avLst/>
            </a:prstGeom>
          </p:spPr>
          <p:txBody>
            <a:bodyPr anchor="t" rtlCol="false" tIns="0" lIns="0" bIns="0" rIns="0">
              <a:spAutoFit/>
            </a:bodyPr>
            <a:lstStyle/>
            <a:p>
              <a:pPr algn="l" marL="0" indent="0" lvl="0">
                <a:lnSpc>
                  <a:spcPts val="2025"/>
                </a:lnSpc>
                <a:spcBef>
                  <a:spcPct val="0"/>
                </a:spcBef>
              </a:pPr>
              <a:r>
                <a:rPr lang="en-US" sz="1500" spc="37">
                  <a:solidFill>
                    <a:srgbClr val="191919"/>
                  </a:solidFill>
                  <a:latin typeface="Gotham"/>
                </a:rPr>
                <a:t>The making of the robo-advisors</a:t>
              </a:r>
            </a:p>
          </p:txBody>
        </p:sp>
      </p:grpSp>
      <p:grpSp>
        <p:nvGrpSpPr>
          <p:cNvPr name="Group 16" id="16"/>
          <p:cNvGrpSpPr/>
          <p:nvPr/>
        </p:nvGrpSpPr>
        <p:grpSpPr>
          <a:xfrm rot="0">
            <a:off x="2707905" y="5048778"/>
            <a:ext cx="5999050" cy="714017"/>
            <a:chOff x="0" y="0"/>
            <a:chExt cx="7998733" cy="952022"/>
          </a:xfrm>
        </p:grpSpPr>
        <p:sp>
          <p:nvSpPr>
            <p:cNvPr name="TextBox 17" id="17"/>
            <p:cNvSpPr txBox="true"/>
            <p:nvPr/>
          </p:nvSpPr>
          <p:spPr>
            <a:xfrm rot="0">
              <a:off x="0" y="-38100"/>
              <a:ext cx="7998733" cy="523240"/>
            </a:xfrm>
            <a:prstGeom prst="rect">
              <a:avLst/>
            </a:prstGeom>
          </p:spPr>
          <p:txBody>
            <a:bodyPr anchor="t" rtlCol="false" tIns="0" lIns="0" bIns="0" rIns="0">
              <a:spAutoFit/>
            </a:bodyPr>
            <a:lstStyle/>
            <a:p>
              <a:pPr algn="l">
                <a:lnSpc>
                  <a:spcPts val="3239"/>
                </a:lnSpc>
              </a:pPr>
              <a:r>
                <a:rPr lang="en-US" sz="2399" spc="59">
                  <a:solidFill>
                    <a:srgbClr val="191919"/>
                  </a:solidFill>
                  <a:latin typeface="Gotham Bold"/>
                </a:rPr>
                <a:t>Part 2 - Interactive demo &amp; coding</a:t>
              </a:r>
            </a:p>
          </p:txBody>
        </p:sp>
        <p:sp>
          <p:nvSpPr>
            <p:cNvPr name="TextBox 18" id="18"/>
            <p:cNvSpPr txBox="true"/>
            <p:nvPr/>
          </p:nvSpPr>
          <p:spPr>
            <a:xfrm rot="0">
              <a:off x="0" y="618647"/>
              <a:ext cx="7998733" cy="333375"/>
            </a:xfrm>
            <a:prstGeom prst="rect">
              <a:avLst/>
            </a:prstGeom>
          </p:spPr>
          <p:txBody>
            <a:bodyPr anchor="t" rtlCol="false" tIns="0" lIns="0" bIns="0" rIns="0">
              <a:spAutoFit/>
            </a:bodyPr>
            <a:lstStyle/>
            <a:p>
              <a:pPr algn="l" marL="0" indent="0" lvl="0">
                <a:lnSpc>
                  <a:spcPts val="2025"/>
                </a:lnSpc>
                <a:spcBef>
                  <a:spcPct val="0"/>
                </a:spcBef>
              </a:pPr>
              <a:r>
                <a:rPr lang="en-US" sz="1500" spc="37">
                  <a:solidFill>
                    <a:srgbClr val="191919"/>
                  </a:solidFill>
                  <a:latin typeface="Gotham"/>
                </a:rPr>
                <a:t>Predicting investor feelings</a:t>
              </a:r>
            </a:p>
          </p:txBody>
        </p:sp>
      </p:grpSp>
      <p:grpSp>
        <p:nvGrpSpPr>
          <p:cNvPr name="Group 19" id="19"/>
          <p:cNvGrpSpPr/>
          <p:nvPr/>
        </p:nvGrpSpPr>
        <p:grpSpPr>
          <a:xfrm rot="0">
            <a:off x="2707905" y="6253958"/>
            <a:ext cx="5999050" cy="714017"/>
            <a:chOff x="0" y="0"/>
            <a:chExt cx="7998733" cy="952022"/>
          </a:xfrm>
        </p:grpSpPr>
        <p:sp>
          <p:nvSpPr>
            <p:cNvPr name="TextBox 20" id="20"/>
            <p:cNvSpPr txBox="true"/>
            <p:nvPr/>
          </p:nvSpPr>
          <p:spPr>
            <a:xfrm rot="0">
              <a:off x="0" y="-38100"/>
              <a:ext cx="7998733" cy="523240"/>
            </a:xfrm>
            <a:prstGeom prst="rect">
              <a:avLst/>
            </a:prstGeom>
          </p:spPr>
          <p:txBody>
            <a:bodyPr anchor="t" rtlCol="false" tIns="0" lIns="0" bIns="0" rIns="0">
              <a:spAutoFit/>
            </a:bodyPr>
            <a:lstStyle/>
            <a:p>
              <a:pPr algn="l">
                <a:lnSpc>
                  <a:spcPts val="3239"/>
                </a:lnSpc>
              </a:pPr>
              <a:r>
                <a:rPr lang="en-US" sz="2399" spc="59">
                  <a:solidFill>
                    <a:srgbClr val="191919"/>
                  </a:solidFill>
                  <a:latin typeface="Gotham Bold"/>
                </a:rPr>
                <a:t>Part 3 - More coding</a:t>
              </a:r>
            </a:p>
          </p:txBody>
        </p:sp>
        <p:sp>
          <p:nvSpPr>
            <p:cNvPr name="TextBox 21" id="21"/>
            <p:cNvSpPr txBox="true"/>
            <p:nvPr/>
          </p:nvSpPr>
          <p:spPr>
            <a:xfrm rot="0">
              <a:off x="0" y="618647"/>
              <a:ext cx="7998733" cy="333375"/>
            </a:xfrm>
            <a:prstGeom prst="rect">
              <a:avLst/>
            </a:prstGeom>
          </p:spPr>
          <p:txBody>
            <a:bodyPr anchor="t" rtlCol="false" tIns="0" lIns="0" bIns="0" rIns="0">
              <a:spAutoFit/>
            </a:bodyPr>
            <a:lstStyle/>
            <a:p>
              <a:pPr algn="l" marL="0" indent="0" lvl="0">
                <a:lnSpc>
                  <a:spcPts val="2025"/>
                </a:lnSpc>
                <a:spcBef>
                  <a:spcPct val="0"/>
                </a:spcBef>
              </a:pPr>
              <a:r>
                <a:rPr lang="en-US" sz="1500" spc="37">
                  <a:solidFill>
                    <a:srgbClr val="191919"/>
                  </a:solidFill>
                  <a:latin typeface="Gotham"/>
                </a:rPr>
                <a:t>Predicting and trading the market</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4468512" y="-353712"/>
            <a:ext cx="10994424" cy="10994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D6220"/>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9140065"/>
            <a:ext cx="945880" cy="236470"/>
          </a:xfrm>
          <a:custGeom>
            <a:avLst/>
            <a:gdLst/>
            <a:ahLst/>
            <a:cxnLst/>
            <a:rect r="r" b="b" t="t" l="l"/>
            <a:pathLst>
              <a:path h="236470" w="94588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384897" y="5379918"/>
            <a:ext cx="6059445" cy="605944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5720762" y="6964430"/>
            <a:ext cx="2000810" cy="4114800"/>
          </a:xfrm>
          <a:custGeom>
            <a:avLst/>
            <a:gdLst/>
            <a:ahLst/>
            <a:cxnLst/>
            <a:rect r="r" b="b" t="t" l="l"/>
            <a:pathLst>
              <a:path h="4114800" w="200081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204881" b="0"/>
            </a:stretch>
          </a:blipFill>
        </p:spPr>
      </p:sp>
      <p:grpSp>
        <p:nvGrpSpPr>
          <p:cNvPr name="Group 10" id="10"/>
          <p:cNvGrpSpPr/>
          <p:nvPr/>
        </p:nvGrpSpPr>
        <p:grpSpPr>
          <a:xfrm rot="0">
            <a:off x="11762088" y="-9632634"/>
            <a:ext cx="10994424" cy="109944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3373132" y="4114076"/>
            <a:ext cx="12198237" cy="2291464"/>
            <a:chOff x="0" y="0"/>
            <a:chExt cx="3212705" cy="603513"/>
          </a:xfrm>
        </p:grpSpPr>
        <p:sp>
          <p:nvSpPr>
            <p:cNvPr name="Freeform 14" id="14"/>
            <p:cNvSpPr/>
            <p:nvPr/>
          </p:nvSpPr>
          <p:spPr>
            <a:xfrm flipH="false" flipV="false" rot="0">
              <a:off x="0" y="0"/>
              <a:ext cx="3212704" cy="603513"/>
            </a:xfrm>
            <a:custGeom>
              <a:avLst/>
              <a:gdLst/>
              <a:ahLst/>
              <a:cxnLst/>
              <a:rect r="r" b="b" t="t" l="l"/>
              <a:pathLst>
                <a:path h="603513" w="3212704">
                  <a:moveTo>
                    <a:pt x="0" y="0"/>
                  </a:moveTo>
                  <a:lnTo>
                    <a:pt x="3212704" y="0"/>
                  </a:lnTo>
                  <a:lnTo>
                    <a:pt x="3212704" y="603513"/>
                  </a:lnTo>
                  <a:lnTo>
                    <a:pt x="0" y="603513"/>
                  </a:lnTo>
                  <a:close/>
                </a:path>
              </a:pathLst>
            </a:custGeom>
            <a:solidFill>
              <a:srgbClr val="FFFEFE"/>
            </a:solidFill>
          </p:spPr>
        </p:sp>
        <p:sp>
          <p:nvSpPr>
            <p:cNvPr name="TextBox 15" id="15"/>
            <p:cNvSpPr txBox="true"/>
            <p:nvPr/>
          </p:nvSpPr>
          <p:spPr>
            <a:xfrm>
              <a:off x="0" y="-28575"/>
              <a:ext cx="3212705" cy="632088"/>
            </a:xfrm>
            <a:prstGeom prst="rect">
              <a:avLst/>
            </a:prstGeom>
          </p:spPr>
          <p:txBody>
            <a:bodyPr anchor="ctr" rtlCol="false" tIns="50800" lIns="50800" bIns="50800" rIns="50800"/>
            <a:lstStyle/>
            <a:p>
              <a:pPr algn="ctr">
                <a:lnSpc>
                  <a:spcPts val="2380"/>
                </a:lnSpc>
              </a:pPr>
            </a:p>
          </p:txBody>
        </p:sp>
      </p:grpSp>
      <p:sp>
        <p:nvSpPr>
          <p:cNvPr name="TextBox 16" id="16"/>
          <p:cNvSpPr txBox="true"/>
          <p:nvPr/>
        </p:nvSpPr>
        <p:spPr>
          <a:xfrm rot="0">
            <a:off x="1028700" y="5459428"/>
            <a:ext cx="16230600" cy="946111"/>
          </a:xfrm>
          <a:prstGeom prst="rect">
            <a:avLst/>
          </a:prstGeom>
        </p:spPr>
        <p:txBody>
          <a:bodyPr anchor="t" rtlCol="false" tIns="0" lIns="0" bIns="0" rIns="0">
            <a:spAutoFit/>
          </a:bodyPr>
          <a:lstStyle/>
          <a:p>
            <a:pPr algn="ctr">
              <a:lnSpc>
                <a:spcPts val="7702"/>
              </a:lnSpc>
              <a:spcBef>
                <a:spcPct val="0"/>
              </a:spcBef>
            </a:pPr>
            <a:r>
              <a:rPr lang="en-US" sz="5501" spc="308">
                <a:solidFill>
                  <a:srgbClr val="191919"/>
                </a:solidFill>
                <a:latin typeface="Gotham"/>
              </a:rPr>
              <a:t>The making of the robo-advisors</a:t>
            </a:r>
          </a:p>
        </p:txBody>
      </p:sp>
      <p:sp>
        <p:nvSpPr>
          <p:cNvPr name="TextBox 17" id="17"/>
          <p:cNvSpPr txBox="true"/>
          <p:nvPr/>
        </p:nvSpPr>
        <p:spPr>
          <a:xfrm rot="0">
            <a:off x="3564241" y="3904526"/>
            <a:ext cx="11159517" cy="1866079"/>
          </a:xfrm>
          <a:prstGeom prst="rect">
            <a:avLst/>
          </a:prstGeom>
        </p:spPr>
        <p:txBody>
          <a:bodyPr anchor="t" rtlCol="false" tIns="0" lIns="0" bIns="0" rIns="0">
            <a:spAutoFit/>
          </a:bodyPr>
          <a:lstStyle/>
          <a:p>
            <a:pPr algn="ctr">
              <a:lnSpc>
                <a:spcPts val="15270"/>
              </a:lnSpc>
              <a:spcBef>
                <a:spcPct val="0"/>
              </a:spcBef>
            </a:pPr>
            <a:r>
              <a:rPr lang="en-US" sz="10907" spc="1527">
                <a:solidFill>
                  <a:srgbClr val="191919"/>
                </a:solidFill>
                <a:latin typeface="Gotham Bold"/>
              </a:rPr>
              <a:t>PART 1</a:t>
            </a:r>
          </a:p>
        </p:txBody>
      </p:sp>
      <p:grpSp>
        <p:nvGrpSpPr>
          <p:cNvPr name="Group 18" id="18"/>
          <p:cNvGrpSpPr/>
          <p:nvPr/>
        </p:nvGrpSpPr>
        <p:grpSpPr>
          <a:xfrm rot="0">
            <a:off x="-9965724" y="-1383136"/>
            <a:ext cx="10994424" cy="1099442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1312611" y="1028700"/>
            <a:ext cx="4556554" cy="3317308"/>
            <a:chOff x="0" y="0"/>
            <a:chExt cx="6075405" cy="4423077"/>
          </a:xfrm>
        </p:grpSpPr>
        <p:pic>
          <p:nvPicPr>
            <p:cNvPr name="Picture 3" id="3"/>
            <p:cNvPicPr>
              <a:picLocks noChangeAspect="true"/>
            </p:cNvPicPr>
            <p:nvPr/>
          </p:nvPicPr>
          <p:blipFill>
            <a:blip r:embed="rId2"/>
            <a:srcRect l="4386" t="0" r="4386" b="0"/>
            <a:stretch>
              <a:fillRect/>
            </a:stretch>
          </p:blipFill>
          <p:spPr>
            <a:xfrm flipH="false" flipV="false">
              <a:off x="0" y="0"/>
              <a:ext cx="6075405" cy="4423077"/>
            </a:xfrm>
            <a:prstGeom prst="rect">
              <a:avLst/>
            </a:prstGeom>
          </p:spPr>
        </p:pic>
      </p:grpSp>
      <p:grpSp>
        <p:nvGrpSpPr>
          <p:cNvPr name="Group 4" id="4"/>
          <p:cNvGrpSpPr/>
          <p:nvPr/>
        </p:nvGrpSpPr>
        <p:grpSpPr>
          <a:xfrm rot="0">
            <a:off x="11312611" y="4443074"/>
            <a:ext cx="2660764" cy="4815226"/>
            <a:chOff x="0" y="0"/>
            <a:chExt cx="3547686" cy="6420301"/>
          </a:xfrm>
        </p:grpSpPr>
        <p:pic>
          <p:nvPicPr>
            <p:cNvPr name="Picture 5" id="5"/>
            <p:cNvPicPr>
              <a:picLocks noChangeAspect="true"/>
            </p:cNvPicPr>
            <p:nvPr/>
          </p:nvPicPr>
          <p:blipFill>
            <a:blip r:embed="rId3"/>
            <a:srcRect l="24944" t="11406" r="44244" b="5060"/>
            <a:stretch>
              <a:fillRect/>
            </a:stretch>
          </p:blipFill>
          <p:spPr>
            <a:xfrm flipH="false" flipV="false">
              <a:off x="0" y="0"/>
              <a:ext cx="3547686" cy="6420301"/>
            </a:xfrm>
            <a:prstGeom prst="rect">
              <a:avLst/>
            </a:prstGeom>
          </p:spPr>
        </p:pic>
      </p:grpSp>
      <p:grpSp>
        <p:nvGrpSpPr>
          <p:cNvPr name="Group 6" id="6"/>
          <p:cNvGrpSpPr/>
          <p:nvPr/>
        </p:nvGrpSpPr>
        <p:grpSpPr>
          <a:xfrm rot="0">
            <a:off x="15994763" y="1028700"/>
            <a:ext cx="1436473" cy="3317308"/>
            <a:chOff x="0" y="0"/>
            <a:chExt cx="1915297" cy="4423077"/>
          </a:xfrm>
        </p:grpSpPr>
        <p:sp>
          <p:nvSpPr>
            <p:cNvPr name="AutoShape 7" id="7"/>
            <p:cNvSpPr/>
            <p:nvPr/>
          </p:nvSpPr>
          <p:spPr>
            <a:xfrm>
              <a:off x="0" y="0"/>
              <a:ext cx="1915297" cy="4423077"/>
            </a:xfrm>
            <a:prstGeom prst="rect">
              <a:avLst/>
            </a:prstGeom>
            <a:solidFill>
              <a:srgbClr val="FD6220"/>
            </a:solidFill>
          </p:spPr>
        </p:sp>
      </p:grpSp>
      <p:grpSp>
        <p:nvGrpSpPr>
          <p:cNvPr name="Group 8" id="8"/>
          <p:cNvGrpSpPr/>
          <p:nvPr/>
        </p:nvGrpSpPr>
        <p:grpSpPr>
          <a:xfrm rot="0">
            <a:off x="14106296" y="4443074"/>
            <a:ext cx="3324940" cy="2137237"/>
            <a:chOff x="0" y="0"/>
            <a:chExt cx="4433253" cy="2849649"/>
          </a:xfrm>
        </p:grpSpPr>
        <p:pic>
          <p:nvPicPr>
            <p:cNvPr name="Picture 9" id="9"/>
            <p:cNvPicPr>
              <a:picLocks noChangeAspect="true"/>
            </p:cNvPicPr>
            <p:nvPr/>
          </p:nvPicPr>
          <p:blipFill>
            <a:blip r:embed="rId4"/>
            <a:srcRect l="0" t="1790" r="0" b="1790"/>
            <a:stretch>
              <a:fillRect/>
            </a:stretch>
          </p:blipFill>
          <p:spPr>
            <a:xfrm flipH="false" flipV="false">
              <a:off x="0" y="0"/>
              <a:ext cx="4433253" cy="2849649"/>
            </a:xfrm>
            <a:prstGeom prst="rect">
              <a:avLst/>
            </a:prstGeom>
          </p:spPr>
        </p:pic>
      </p:grpSp>
      <p:grpSp>
        <p:nvGrpSpPr>
          <p:cNvPr name="Group 10" id="10"/>
          <p:cNvGrpSpPr/>
          <p:nvPr/>
        </p:nvGrpSpPr>
        <p:grpSpPr>
          <a:xfrm rot="0">
            <a:off x="14106296" y="6675561"/>
            <a:ext cx="3324940" cy="2582739"/>
            <a:chOff x="0" y="0"/>
            <a:chExt cx="4433253" cy="3443652"/>
          </a:xfrm>
        </p:grpSpPr>
        <p:pic>
          <p:nvPicPr>
            <p:cNvPr name="Picture 11" id="11"/>
            <p:cNvPicPr>
              <a:picLocks noChangeAspect="true"/>
            </p:cNvPicPr>
            <p:nvPr/>
          </p:nvPicPr>
          <p:blipFill>
            <a:blip r:embed="rId5"/>
            <a:srcRect l="13792" t="0" r="13792" b="0"/>
            <a:stretch>
              <a:fillRect/>
            </a:stretch>
          </p:blipFill>
          <p:spPr>
            <a:xfrm flipH="false" flipV="false">
              <a:off x="0" y="0"/>
              <a:ext cx="4433253" cy="3443652"/>
            </a:xfrm>
            <a:prstGeom prst="rect">
              <a:avLst/>
            </a:prstGeom>
          </p:spPr>
        </p:pic>
      </p:grpSp>
      <p:sp>
        <p:nvSpPr>
          <p:cNvPr name="TextBox 12" id="12"/>
          <p:cNvSpPr txBox="true"/>
          <p:nvPr/>
        </p:nvSpPr>
        <p:spPr>
          <a:xfrm rot="0">
            <a:off x="2618056" y="1858524"/>
            <a:ext cx="6989101" cy="1061720"/>
          </a:xfrm>
          <a:prstGeom prst="rect">
            <a:avLst/>
          </a:prstGeom>
        </p:spPr>
        <p:txBody>
          <a:bodyPr anchor="t" rtlCol="false" tIns="0" lIns="0" bIns="0" rIns="0">
            <a:spAutoFit/>
          </a:bodyPr>
          <a:lstStyle/>
          <a:p>
            <a:pPr algn="l">
              <a:lnSpc>
                <a:spcPts val="8680"/>
              </a:lnSpc>
            </a:pPr>
            <a:r>
              <a:rPr lang="en-US" sz="6200">
                <a:solidFill>
                  <a:srgbClr val="191919"/>
                </a:solidFill>
                <a:latin typeface="Gotham Bold"/>
              </a:rPr>
              <a:t>Why do we care?</a:t>
            </a:r>
          </a:p>
        </p:txBody>
      </p:sp>
      <p:sp>
        <p:nvSpPr>
          <p:cNvPr name="TextBox 13" id="13"/>
          <p:cNvSpPr txBox="true"/>
          <p:nvPr/>
        </p:nvSpPr>
        <p:spPr>
          <a:xfrm rot="0">
            <a:off x="2618056" y="6845875"/>
            <a:ext cx="5213387" cy="491591"/>
          </a:xfrm>
          <a:prstGeom prst="rect">
            <a:avLst/>
          </a:prstGeom>
        </p:spPr>
        <p:txBody>
          <a:bodyPr anchor="t" rtlCol="false" tIns="0" lIns="0" bIns="0" rIns="0">
            <a:spAutoFit/>
          </a:bodyPr>
          <a:lstStyle/>
          <a:p>
            <a:pPr algn="l">
              <a:lnSpc>
                <a:spcPts val="3990"/>
              </a:lnSpc>
            </a:pPr>
            <a:r>
              <a:rPr lang="en-US" sz="2850">
                <a:solidFill>
                  <a:srgbClr val="191919"/>
                </a:solidFill>
                <a:latin typeface="Gotham"/>
              </a:rPr>
              <a:t>Good predictions are key</a:t>
            </a:r>
          </a:p>
        </p:txBody>
      </p:sp>
      <p:sp>
        <p:nvSpPr>
          <p:cNvPr name="TextBox 14" id="14"/>
          <p:cNvSpPr txBox="true"/>
          <p:nvPr/>
        </p:nvSpPr>
        <p:spPr>
          <a:xfrm rot="0">
            <a:off x="2618056" y="3754824"/>
            <a:ext cx="5213387" cy="489568"/>
          </a:xfrm>
          <a:prstGeom prst="rect">
            <a:avLst/>
          </a:prstGeom>
        </p:spPr>
        <p:txBody>
          <a:bodyPr anchor="t" rtlCol="false" tIns="0" lIns="0" bIns="0" rIns="0">
            <a:spAutoFit/>
          </a:bodyPr>
          <a:lstStyle/>
          <a:p>
            <a:pPr algn="l">
              <a:lnSpc>
                <a:spcPts val="3990"/>
              </a:lnSpc>
            </a:pPr>
            <a:r>
              <a:rPr lang="en-US" sz="2850">
                <a:solidFill>
                  <a:srgbClr val="191919"/>
                </a:solidFill>
                <a:latin typeface="Gotham"/>
              </a:rPr>
              <a:t>Financial markets are messy</a:t>
            </a:r>
          </a:p>
        </p:txBody>
      </p:sp>
      <p:sp>
        <p:nvSpPr>
          <p:cNvPr name="TextBox 15" id="15"/>
          <p:cNvSpPr txBox="true"/>
          <p:nvPr/>
        </p:nvSpPr>
        <p:spPr>
          <a:xfrm rot="0">
            <a:off x="2618056" y="4345297"/>
            <a:ext cx="6794951" cy="2221221"/>
          </a:xfrm>
          <a:prstGeom prst="rect">
            <a:avLst/>
          </a:prstGeom>
        </p:spPr>
        <p:txBody>
          <a:bodyPr anchor="t" rtlCol="false" tIns="0" lIns="0" bIns="0" rIns="0">
            <a:spAutoFit/>
          </a:bodyPr>
          <a:lstStyle/>
          <a:p>
            <a:pPr algn="l">
              <a:lnSpc>
                <a:spcPts val="1995"/>
              </a:lnSpc>
            </a:pPr>
            <a:r>
              <a:rPr lang="en-US" sz="1425">
                <a:solidFill>
                  <a:srgbClr val="191919"/>
                </a:solidFill>
                <a:latin typeface="Gotham Light Italics"/>
              </a:rPr>
              <a:t>Financial markets are influenced by a wide range of factors, including economic indicators, geopolitical events, and market sentiment. This complexity makes accurate simulation difficult.</a:t>
            </a:r>
          </a:p>
          <a:p>
            <a:pPr algn="l">
              <a:lnSpc>
                <a:spcPts val="1995"/>
              </a:lnSpc>
            </a:pPr>
          </a:p>
          <a:p>
            <a:pPr algn="l">
              <a:lnSpc>
                <a:spcPts val="1995"/>
              </a:lnSpc>
            </a:pPr>
            <a:r>
              <a:rPr lang="en-US" sz="1425">
                <a:solidFill>
                  <a:srgbClr val="191919"/>
                </a:solidFill>
                <a:latin typeface="Gotham Light Italics"/>
              </a:rPr>
              <a:t> Financial time series data often exhibit non-stationary properties, meaning their statistical properties, like mean and variance, change over time.</a:t>
            </a:r>
          </a:p>
          <a:p>
            <a:pPr algn="l">
              <a:lnSpc>
                <a:spcPts val="1995"/>
              </a:lnSpc>
            </a:pPr>
          </a:p>
          <a:p>
            <a:pPr algn="l">
              <a:lnSpc>
                <a:spcPts val="1995"/>
              </a:lnSpc>
            </a:pPr>
            <a:r>
              <a:rPr lang="en-US" sz="1425">
                <a:solidFill>
                  <a:srgbClr val="191919"/>
                </a:solidFill>
                <a:latin typeface="Gotham Light Italics"/>
              </a:rPr>
              <a:t>Sudden market movements due to unexpected news or events can cause significant deviations from predicted prices, challenging accurate simulation.</a:t>
            </a:r>
          </a:p>
        </p:txBody>
      </p:sp>
      <p:sp>
        <p:nvSpPr>
          <p:cNvPr name="TextBox 16" id="16"/>
          <p:cNvSpPr txBox="true"/>
          <p:nvPr/>
        </p:nvSpPr>
        <p:spPr>
          <a:xfrm rot="0">
            <a:off x="2618056" y="7442241"/>
            <a:ext cx="6794951" cy="487671"/>
          </a:xfrm>
          <a:prstGeom prst="rect">
            <a:avLst/>
          </a:prstGeom>
        </p:spPr>
        <p:txBody>
          <a:bodyPr anchor="t" rtlCol="false" tIns="0" lIns="0" bIns="0" rIns="0">
            <a:spAutoFit/>
          </a:bodyPr>
          <a:lstStyle/>
          <a:p>
            <a:pPr algn="l">
              <a:lnSpc>
                <a:spcPts val="1995"/>
              </a:lnSpc>
            </a:pPr>
            <a:r>
              <a:rPr lang="en-US" sz="1425">
                <a:solidFill>
                  <a:srgbClr val="191919"/>
                </a:solidFill>
                <a:latin typeface="Gotham Light Italics"/>
              </a:rPr>
              <a:t> Accurate market price predictions are important for trading strategies, risk management, investment decisions, and policy development.</a:t>
            </a:r>
          </a:p>
        </p:txBody>
      </p:sp>
      <p:grpSp>
        <p:nvGrpSpPr>
          <p:cNvPr name="Group 17" id="17"/>
          <p:cNvGrpSpPr/>
          <p:nvPr/>
        </p:nvGrpSpPr>
        <p:grpSpPr>
          <a:xfrm rot="0">
            <a:off x="16439471" y="8737362"/>
            <a:ext cx="3697059" cy="369705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D6220"/>
              </a:solidFill>
              <a:prstDash val="solid"/>
              <a:miter/>
            </a:ln>
          </p:spPr>
        </p:sp>
        <p:sp>
          <p:nvSpPr>
            <p:cNvPr name="TextBox 19" id="19"/>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1762088" y="-9632634"/>
            <a:ext cx="10994424" cy="10994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816257" y="3232272"/>
            <a:ext cx="10655486" cy="5249266"/>
          </a:xfrm>
          <a:custGeom>
            <a:avLst/>
            <a:gdLst/>
            <a:ahLst/>
            <a:cxnLst/>
            <a:rect r="r" b="b" t="t" l="l"/>
            <a:pathLst>
              <a:path h="5249266" w="10655486">
                <a:moveTo>
                  <a:pt x="0" y="0"/>
                </a:moveTo>
                <a:lnTo>
                  <a:pt x="10655486" y="0"/>
                </a:lnTo>
                <a:lnTo>
                  <a:pt x="10655486" y="5249266"/>
                </a:lnTo>
                <a:lnTo>
                  <a:pt x="0" y="5249266"/>
                </a:lnTo>
                <a:lnTo>
                  <a:pt x="0" y="0"/>
                </a:lnTo>
                <a:close/>
              </a:path>
            </a:pathLst>
          </a:custGeom>
          <a:blipFill>
            <a:blip r:embed="rId2"/>
            <a:stretch>
              <a:fillRect l="0" t="0" r="0" b="0"/>
            </a:stretch>
          </a:blipFill>
        </p:spPr>
      </p:sp>
      <p:sp>
        <p:nvSpPr>
          <p:cNvPr name="TextBox 6" id="6"/>
          <p:cNvSpPr txBox="true"/>
          <p:nvPr/>
        </p:nvSpPr>
        <p:spPr>
          <a:xfrm rot="0">
            <a:off x="2859440" y="973737"/>
            <a:ext cx="8021630" cy="1409870"/>
          </a:xfrm>
          <a:prstGeom prst="rect">
            <a:avLst/>
          </a:prstGeom>
        </p:spPr>
        <p:txBody>
          <a:bodyPr anchor="t" rtlCol="false" tIns="0" lIns="0" bIns="0" rIns="0">
            <a:spAutoFit/>
          </a:bodyPr>
          <a:lstStyle/>
          <a:p>
            <a:pPr algn="l">
              <a:lnSpc>
                <a:spcPts val="11540"/>
              </a:lnSpc>
              <a:spcBef>
                <a:spcPct val="0"/>
              </a:spcBef>
            </a:pPr>
            <a:r>
              <a:rPr lang="en-US" sz="8243">
                <a:solidFill>
                  <a:srgbClr val="191919"/>
                </a:solidFill>
                <a:latin typeface="Gotham Bold"/>
              </a:rPr>
              <a:t>A bit of history</a:t>
            </a:r>
          </a:p>
        </p:txBody>
      </p:sp>
      <p:sp>
        <p:nvSpPr>
          <p:cNvPr name="TextBox 7" id="7"/>
          <p:cNvSpPr txBox="true"/>
          <p:nvPr/>
        </p:nvSpPr>
        <p:spPr>
          <a:xfrm rot="0">
            <a:off x="1028700" y="9300688"/>
            <a:ext cx="16230600" cy="487671"/>
          </a:xfrm>
          <a:prstGeom prst="rect">
            <a:avLst/>
          </a:prstGeom>
        </p:spPr>
        <p:txBody>
          <a:bodyPr anchor="t" rtlCol="false" tIns="0" lIns="0" bIns="0" rIns="0">
            <a:spAutoFit/>
          </a:bodyPr>
          <a:lstStyle/>
          <a:p>
            <a:pPr algn="l">
              <a:lnSpc>
                <a:spcPts val="1995"/>
              </a:lnSpc>
            </a:pPr>
            <a:r>
              <a:rPr lang="en-US" sz="1425">
                <a:solidFill>
                  <a:srgbClr val="191919"/>
                </a:solidFill>
                <a:latin typeface="Gotham Italics"/>
              </a:rPr>
              <a:t>Image source:</a:t>
            </a:r>
          </a:p>
          <a:p>
            <a:pPr algn="l">
              <a:lnSpc>
                <a:spcPts val="1995"/>
              </a:lnSpc>
            </a:pPr>
            <a:r>
              <a:rPr lang="en-US" sz="1425">
                <a:solidFill>
                  <a:srgbClr val="191919"/>
                </a:solidFill>
                <a:latin typeface="Gotham Italics"/>
              </a:rPr>
              <a:t>https://www.springboard.com/blog/data-science/time-series-forecasting/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1762088" y="-9632634"/>
            <a:ext cx="10994424" cy="10994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796937" y="3024735"/>
            <a:ext cx="7462363" cy="5663400"/>
          </a:xfrm>
          <a:custGeom>
            <a:avLst/>
            <a:gdLst/>
            <a:ahLst/>
            <a:cxnLst/>
            <a:rect r="r" b="b" t="t" l="l"/>
            <a:pathLst>
              <a:path h="5663400" w="7462363">
                <a:moveTo>
                  <a:pt x="0" y="0"/>
                </a:moveTo>
                <a:lnTo>
                  <a:pt x="7462363" y="0"/>
                </a:lnTo>
                <a:lnTo>
                  <a:pt x="7462363" y="5663400"/>
                </a:lnTo>
                <a:lnTo>
                  <a:pt x="0" y="5663400"/>
                </a:lnTo>
                <a:lnTo>
                  <a:pt x="0" y="0"/>
                </a:lnTo>
                <a:close/>
              </a:path>
            </a:pathLst>
          </a:custGeom>
          <a:blipFill>
            <a:blip r:embed="rId2"/>
            <a:stretch>
              <a:fillRect l="0" t="0" r="0" b="0"/>
            </a:stretch>
          </a:blipFill>
        </p:spPr>
      </p:sp>
      <p:sp>
        <p:nvSpPr>
          <p:cNvPr name="Freeform 6" id="6"/>
          <p:cNvSpPr/>
          <p:nvPr/>
        </p:nvSpPr>
        <p:spPr>
          <a:xfrm flipH="false" flipV="false" rot="0">
            <a:off x="1028700" y="3024735"/>
            <a:ext cx="8481151" cy="5663400"/>
          </a:xfrm>
          <a:custGeom>
            <a:avLst/>
            <a:gdLst/>
            <a:ahLst/>
            <a:cxnLst/>
            <a:rect r="r" b="b" t="t" l="l"/>
            <a:pathLst>
              <a:path h="5663400" w="8481151">
                <a:moveTo>
                  <a:pt x="0" y="0"/>
                </a:moveTo>
                <a:lnTo>
                  <a:pt x="8481151" y="0"/>
                </a:lnTo>
                <a:lnTo>
                  <a:pt x="8481151" y="5663400"/>
                </a:lnTo>
                <a:lnTo>
                  <a:pt x="0" y="5663400"/>
                </a:lnTo>
                <a:lnTo>
                  <a:pt x="0" y="0"/>
                </a:lnTo>
                <a:close/>
              </a:path>
            </a:pathLst>
          </a:custGeom>
          <a:blipFill>
            <a:blip r:embed="rId3"/>
            <a:stretch>
              <a:fillRect l="0" t="0" r="0" b="0"/>
            </a:stretch>
          </a:blipFill>
        </p:spPr>
      </p:sp>
      <p:sp>
        <p:nvSpPr>
          <p:cNvPr name="TextBox 7" id="7"/>
          <p:cNvSpPr txBox="true"/>
          <p:nvPr/>
        </p:nvSpPr>
        <p:spPr>
          <a:xfrm rot="0">
            <a:off x="2859440" y="973737"/>
            <a:ext cx="8021630" cy="1409870"/>
          </a:xfrm>
          <a:prstGeom prst="rect">
            <a:avLst/>
          </a:prstGeom>
        </p:spPr>
        <p:txBody>
          <a:bodyPr anchor="t" rtlCol="false" tIns="0" lIns="0" bIns="0" rIns="0">
            <a:spAutoFit/>
          </a:bodyPr>
          <a:lstStyle/>
          <a:p>
            <a:pPr algn="l">
              <a:lnSpc>
                <a:spcPts val="11540"/>
              </a:lnSpc>
              <a:spcBef>
                <a:spcPct val="0"/>
              </a:spcBef>
            </a:pPr>
            <a:r>
              <a:rPr lang="en-US" sz="8243">
                <a:solidFill>
                  <a:srgbClr val="191919"/>
                </a:solidFill>
                <a:latin typeface="Gotham Bold"/>
              </a:rPr>
              <a:t>A bit of history</a:t>
            </a:r>
          </a:p>
        </p:txBody>
      </p:sp>
      <p:sp>
        <p:nvSpPr>
          <p:cNvPr name="TextBox 8" id="8"/>
          <p:cNvSpPr txBox="true"/>
          <p:nvPr/>
        </p:nvSpPr>
        <p:spPr>
          <a:xfrm rot="0">
            <a:off x="1028700" y="9300688"/>
            <a:ext cx="16230600" cy="735321"/>
          </a:xfrm>
          <a:prstGeom prst="rect">
            <a:avLst/>
          </a:prstGeom>
        </p:spPr>
        <p:txBody>
          <a:bodyPr anchor="t" rtlCol="false" tIns="0" lIns="0" bIns="0" rIns="0">
            <a:spAutoFit/>
          </a:bodyPr>
          <a:lstStyle/>
          <a:p>
            <a:pPr algn="l">
              <a:lnSpc>
                <a:spcPts val="1995"/>
              </a:lnSpc>
            </a:pPr>
            <a:r>
              <a:rPr lang="en-US" sz="1425">
                <a:solidFill>
                  <a:srgbClr val="191919"/>
                </a:solidFill>
                <a:latin typeface="Gotham Italics"/>
              </a:rPr>
              <a:t>Image source (left to right)</a:t>
            </a:r>
          </a:p>
          <a:p>
            <a:pPr algn="l">
              <a:lnSpc>
                <a:spcPts val="1995"/>
              </a:lnSpc>
            </a:pPr>
            <a:r>
              <a:rPr lang="en-US" sz="1425">
                <a:solidFill>
                  <a:srgbClr val="191919"/>
                </a:solidFill>
                <a:latin typeface="Gotham Italics"/>
              </a:rPr>
              <a:t>https://medium.com/@igorshestopalov/a-practical-guide-to-using-monte-carlo-simulations-for-predicting-stock-prices-e4406a1b6d9b </a:t>
            </a:r>
          </a:p>
          <a:p>
            <a:pPr algn="l">
              <a:lnSpc>
                <a:spcPts val="1995"/>
              </a:lnSpc>
            </a:pPr>
            <a:r>
              <a:rPr lang="en-US" sz="1425">
                <a:solidFill>
                  <a:srgbClr val="191919"/>
                </a:solidFill>
                <a:latin typeface="Gotham Italics"/>
              </a:rPr>
              <a:t>https://www.mathworks.com/help/finance/example-simulating-equity-prices.html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2604120" y="2289471"/>
            <a:ext cx="10225055" cy="6870703"/>
            <a:chOff x="0" y="0"/>
            <a:chExt cx="13633407" cy="9160937"/>
          </a:xfrm>
        </p:grpSpPr>
        <p:pic>
          <p:nvPicPr>
            <p:cNvPr name="Picture 3" id="3"/>
            <p:cNvPicPr>
              <a:picLocks noChangeAspect="true"/>
            </p:cNvPicPr>
            <p:nvPr/>
          </p:nvPicPr>
          <p:blipFill>
            <a:blip r:embed="rId2"/>
            <a:srcRect l="2261" t="0" r="2261" b="0"/>
            <a:stretch>
              <a:fillRect/>
            </a:stretch>
          </p:blipFill>
          <p:spPr>
            <a:xfrm flipH="false" flipV="false">
              <a:off x="0" y="0"/>
              <a:ext cx="13633407" cy="9160937"/>
            </a:xfrm>
            <a:prstGeom prst="rect">
              <a:avLst/>
            </a:prstGeom>
          </p:spPr>
        </p:pic>
      </p:grpSp>
      <p:grpSp>
        <p:nvGrpSpPr>
          <p:cNvPr name="Group 4" id="4"/>
          <p:cNvGrpSpPr/>
          <p:nvPr/>
        </p:nvGrpSpPr>
        <p:grpSpPr>
          <a:xfrm rot="0">
            <a:off x="13076825" y="1966595"/>
            <a:ext cx="4087823" cy="3827852"/>
            <a:chOff x="0" y="0"/>
            <a:chExt cx="5450431" cy="5103802"/>
          </a:xfrm>
        </p:grpSpPr>
        <p:pic>
          <p:nvPicPr>
            <p:cNvPr name="Picture 5" id="5"/>
            <p:cNvPicPr>
              <a:picLocks noChangeAspect="true"/>
            </p:cNvPicPr>
            <p:nvPr/>
          </p:nvPicPr>
          <p:blipFill>
            <a:blip r:embed="rId3"/>
            <a:srcRect l="0" t="3681" r="52913" b="22015"/>
            <a:stretch>
              <a:fillRect/>
            </a:stretch>
          </p:blipFill>
          <p:spPr>
            <a:xfrm flipH="false" flipV="false">
              <a:off x="0" y="0"/>
              <a:ext cx="5450431" cy="5103802"/>
            </a:xfrm>
            <a:prstGeom prst="rect">
              <a:avLst/>
            </a:prstGeom>
          </p:spPr>
        </p:pic>
      </p:grpSp>
      <p:sp>
        <p:nvSpPr>
          <p:cNvPr name="TextBox 6" id="6"/>
          <p:cNvSpPr txBox="true"/>
          <p:nvPr/>
        </p:nvSpPr>
        <p:spPr>
          <a:xfrm rot="0">
            <a:off x="2604120" y="904875"/>
            <a:ext cx="14560528" cy="1061720"/>
          </a:xfrm>
          <a:prstGeom prst="rect">
            <a:avLst/>
          </a:prstGeom>
        </p:spPr>
        <p:txBody>
          <a:bodyPr anchor="t" rtlCol="false" tIns="0" lIns="0" bIns="0" rIns="0">
            <a:spAutoFit/>
          </a:bodyPr>
          <a:lstStyle/>
          <a:p>
            <a:pPr algn="just">
              <a:lnSpc>
                <a:spcPts val="8680"/>
              </a:lnSpc>
              <a:spcBef>
                <a:spcPct val="0"/>
              </a:spcBef>
            </a:pPr>
            <a:r>
              <a:rPr lang="en-US" sz="6200">
                <a:solidFill>
                  <a:srgbClr val="191919"/>
                </a:solidFill>
                <a:latin typeface="Gotham Bold"/>
              </a:rPr>
              <a:t>A (relatively) new age of computing</a:t>
            </a:r>
          </a:p>
        </p:txBody>
      </p:sp>
      <p:grpSp>
        <p:nvGrpSpPr>
          <p:cNvPr name="Group 7" id="7"/>
          <p:cNvGrpSpPr/>
          <p:nvPr/>
        </p:nvGrpSpPr>
        <p:grpSpPr>
          <a:xfrm rot="0">
            <a:off x="11762088" y="-9632634"/>
            <a:ext cx="10994424" cy="1099442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3076825" y="6394522"/>
            <a:ext cx="4182475" cy="3827852"/>
            <a:chOff x="0" y="0"/>
            <a:chExt cx="5576634" cy="5103802"/>
          </a:xfrm>
        </p:grpSpPr>
        <p:pic>
          <p:nvPicPr>
            <p:cNvPr name="Picture 11" id="11"/>
            <p:cNvPicPr>
              <a:picLocks noChangeAspect="true"/>
            </p:cNvPicPr>
            <p:nvPr/>
          </p:nvPicPr>
          <p:blipFill>
            <a:blip r:embed="rId3"/>
            <a:srcRect l="47214" t="4100" r="1062" b="16127"/>
            <a:stretch>
              <a:fillRect/>
            </a:stretch>
          </p:blipFill>
          <p:spPr>
            <a:xfrm flipH="false" flipV="false">
              <a:off x="0" y="0"/>
              <a:ext cx="5576634" cy="5103802"/>
            </a:xfrm>
            <a:prstGeom prst="rect">
              <a:avLst/>
            </a:prstGeom>
          </p:spPr>
        </p:pic>
      </p:grpSp>
      <p:sp>
        <p:nvSpPr>
          <p:cNvPr name="TextBox 12" id="12"/>
          <p:cNvSpPr txBox="true"/>
          <p:nvPr/>
        </p:nvSpPr>
        <p:spPr>
          <a:xfrm rot="0">
            <a:off x="1028700" y="9229725"/>
            <a:ext cx="12048125" cy="735321"/>
          </a:xfrm>
          <a:prstGeom prst="rect">
            <a:avLst/>
          </a:prstGeom>
        </p:spPr>
        <p:txBody>
          <a:bodyPr anchor="t" rtlCol="false" tIns="0" lIns="0" bIns="0" rIns="0">
            <a:spAutoFit/>
          </a:bodyPr>
          <a:lstStyle/>
          <a:p>
            <a:pPr algn="l">
              <a:lnSpc>
                <a:spcPts val="1995"/>
              </a:lnSpc>
            </a:pPr>
            <a:r>
              <a:rPr lang="en-US" sz="1425">
                <a:solidFill>
                  <a:srgbClr val="191919"/>
                </a:solidFill>
                <a:latin typeface="Gotham Italics"/>
              </a:rPr>
              <a:t>Image source (left to right)</a:t>
            </a:r>
          </a:p>
          <a:p>
            <a:pPr algn="l">
              <a:lnSpc>
                <a:spcPts val="1995"/>
              </a:lnSpc>
            </a:pPr>
            <a:r>
              <a:rPr lang="en-US" sz="1425">
                <a:solidFill>
                  <a:srgbClr val="191919"/>
                </a:solidFill>
                <a:latin typeface="Gotham Italics"/>
              </a:rPr>
              <a:t>https://towardsdatascience.com/supervised-vs-unsupervised-learning-in-2-minutes-72dad148f242</a:t>
            </a:r>
          </a:p>
          <a:p>
            <a:pPr algn="l">
              <a:lnSpc>
                <a:spcPts val="1995"/>
              </a:lnSpc>
            </a:pPr>
            <a:r>
              <a:rPr lang="en-US" sz="1425">
                <a:solidFill>
                  <a:srgbClr val="191919"/>
                </a:solidFill>
                <a:latin typeface="Gotham Italics"/>
              </a:rPr>
              <a:t>https://www.javatpoint.com/regression-vs-classification-in-machine-learning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DAGFgaE8cc0</dc:identifier>
  <dcterms:modified xsi:type="dcterms:W3CDTF">2011-08-01T06:04:30Z</dcterms:modified>
  <cp:revision>1</cp:revision>
  <dc:title>Automated finance: The Rise of  Robo-advisors IIHS May 2024</dc:title>
</cp:coreProperties>
</file>